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75" r:id="rId5"/>
    <p:sldId id="274" r:id="rId6"/>
    <p:sldId id="260" r:id="rId7"/>
    <p:sldId id="278" r:id="rId8"/>
    <p:sldId id="261" r:id="rId9"/>
    <p:sldId id="279" r:id="rId10"/>
    <p:sldId id="262" r:id="rId11"/>
    <p:sldId id="281" r:id="rId12"/>
    <p:sldId id="263" r:id="rId13"/>
    <p:sldId id="264" r:id="rId14"/>
    <p:sldId id="282" r:id="rId15"/>
    <p:sldId id="265" r:id="rId16"/>
    <p:sldId id="267" r:id="rId17"/>
    <p:sldId id="268" r:id="rId18"/>
    <p:sldId id="269" r:id="rId19"/>
    <p:sldId id="271" r:id="rId20"/>
    <p:sldId id="273" r:id="rId21"/>
    <p:sldId id="283" r:id="rId22"/>
    <p:sldId id="277" r:id="rId23"/>
    <p:sldId id="276" r:id="rId24"/>
    <p:sldId id="280" r:id="rId25"/>
    <p:sldId id="287" r:id="rId26"/>
    <p:sldId id="28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9" r:id="rId38"/>
    <p:sldId id="298" r:id="rId39"/>
    <p:sldId id="301" r:id="rId40"/>
    <p:sldId id="300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1160" autoAdjust="0"/>
  </p:normalViewPr>
  <p:slideViewPr>
    <p:cSldViewPr snapToGrid="0">
      <p:cViewPr varScale="1">
        <p:scale>
          <a:sx n="79" d="100"/>
          <a:sy n="79" d="100"/>
        </p:scale>
        <p:origin x="52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72A37-5523-4A19-B38C-6482AAE63ABD}" type="datetimeFigureOut">
              <a:rPr lang="es-ES" smtClean="0"/>
              <a:t>17/09/2025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A3161-A2EA-40F1-BD1C-6B3BC356DF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18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BB2825E-7907-4D18-B61F-E8804D8E8A30}" type="datetime1">
              <a:rPr lang="es-ES" smtClean="0"/>
              <a:t>17/09/2025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/>
              <a:t>elprofemario.com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74DA5-D084-4D0E-B4DC-71CC8292057B}" type="slidenum">
              <a:rPr lang="es-ES" smtClean="0"/>
              <a:t>‹Nº›</a:t>
            </a:fld>
            <a:endParaRPr lang="es-E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9292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84AB7-ABC5-4267-8F54-21CF02BA09CD}" type="datetime1">
              <a:rPr lang="es-ES" smtClean="0"/>
              <a:t>17/09/2025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4DA5-D084-4D0E-B4DC-71CC82920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66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75F9-2B4C-48F7-86C2-5613D97D4556}" type="datetime1">
              <a:rPr lang="es-ES" smtClean="0"/>
              <a:t>17/09/2025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4DA5-D084-4D0E-B4DC-71CC82920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255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0FC4-08AC-4C28-BBCE-41782D433E40}" type="datetime1">
              <a:rPr lang="es-ES" smtClean="0"/>
              <a:t>17/09/2025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4DA5-D084-4D0E-B4DC-71CC82920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53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3E4C627-BA69-49F3-AC18-1196FEA3CDE2}" type="datetime1">
              <a:rPr lang="es-ES" smtClean="0"/>
              <a:t>17/09/2025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elprofemario.com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6A74DA5-D084-4D0E-B4DC-71CC8292057B}" type="slidenum">
              <a:rPr lang="es-ES" smtClean="0"/>
              <a:t>‹Nº›</a:t>
            </a:fld>
            <a:endParaRPr lang="es-E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5703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C198-47D0-45C4-B3C0-A593359D2162}" type="datetime1">
              <a:rPr lang="es-ES" smtClean="0"/>
              <a:t>17/09/2025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4DA5-D084-4D0E-B4DC-71CC82920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914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9AF0F-8FDC-46F2-84C3-5E7A549BE9C7}" type="datetime1">
              <a:rPr lang="es-ES" smtClean="0"/>
              <a:t>17/09/2025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4DA5-D084-4D0E-B4DC-71CC82920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6256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70EB-48E7-4397-BB16-23ED3DB4996B}" type="datetime1">
              <a:rPr lang="es-ES" smtClean="0"/>
              <a:t>17/09/2025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4DA5-D084-4D0E-B4DC-71CC82920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44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E7D6B-0814-4942-9527-A403026E744C}" type="datetime1">
              <a:rPr lang="es-ES" smtClean="0"/>
              <a:t>17/09/2025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4DA5-D084-4D0E-B4DC-71CC82920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53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020FFBC-02BC-4747-9B55-E7DD9FD23A96}" type="datetime1">
              <a:rPr lang="es-ES" smtClean="0"/>
              <a:t>17/09/2025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s-ES"/>
              <a:t>elprofemario.com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6A74DA5-D084-4D0E-B4DC-71CC8292057B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74923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A8F2875-8576-4B59-90D0-A7A01E3CAFF6}" type="datetime1">
              <a:rPr lang="es-ES" smtClean="0"/>
              <a:t>17/09/2025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r>
              <a:rPr lang="es-ES"/>
              <a:t>elprofemario.com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6A74DA5-D084-4D0E-B4DC-71CC829205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56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3EFF64-CF5F-4167-A27F-C9C9246095EB}" type="datetime1">
              <a:rPr lang="es-ES" smtClean="0"/>
              <a:t>17/09/2025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elprofemario.com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A74DA5-D084-4D0E-B4DC-71CC8292057B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633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cs=0&amp;sca_esv=c86351f7882d4df3&amp;sxsrf=AE3TifOaZKDVGS3Xs0bS279j8NYTwS5o3A%3A1758141957523&amp;q=Esp%C3%B3iler&amp;sa=X&amp;ved=2ahUKEwje3fyV1eCPAxU6rJUCHVR3NUMQxccNegQIDhAB&amp;mstk=AUtExfCqFmyTNtwNhmjb9MraSR_bFzJj1j2AJTcV_dYjUkuJ6KsKXajOzemxq7cc2EkBVE_05Y0M3TfEfP080g7jZ_e1JY-1gO0a5eN_Wkml_s7urA6u9XEQHVFKw9QBVcc7VerYW2Ux6Jms1YISBy44whAzaRZ1bR3sWGh1FrMieiRrpKY&amp;csui=3" TargetMode="External"/><Relationship Id="rId2" Type="http://schemas.openxmlformats.org/officeDocument/2006/relationships/hyperlink" Target="https://www.google.com/search?cs=0&amp;sca_esv=c86351f7882d4df3&amp;sxsrf=AE3TifOaZKDVGS3Xs0bS279j8NYTwS5o3A%3A1758141957523&amp;q=Frap%C3%A9&amp;sa=X&amp;ved=2ahUKEwje3fyV1eCPAxU6rJUCHVR3NUMQxccNegQIRRAB&amp;mstk=AUtExfCqFmyTNtwNhmjb9MraSR_bFzJj1j2AJTcV_dYjUkuJ6KsKXajOzemxq7cc2EkBVE_05Y0M3TfEfP080g7jZ_e1JY-1gO0a5eN_Wkml_s7urA6u9XEQHVFKw9QBVcc7VerYW2Ux6Jms1YISBy44whAzaRZ1bR3sWGh1FrMieiRrpKY&amp;csui=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search?cs=0&amp;sca_esv=c86351f7882d4df3&amp;sxsrf=AE3TifOaZKDVGS3Xs0bS279j8NYTwS5o3A%3A1758141957523&amp;q=Capoeira&amp;sa=X&amp;ved=2ahUKEwje3fyV1eCPAxU6rJUCHVR3NUMQxccNegQIWxAB&amp;mstk=AUtExfCqFmyTNtwNhmjb9MraSR_bFzJj1j2AJTcV_dYjUkuJ6KsKXajOzemxq7cc2EkBVE_05Y0M3TfEfP080g7jZ_e1JY-1gO0a5eN_Wkml_s7urA6u9XEQHVFKw9QBVcc7VerYW2Ux6Jms1YISBy44whAzaRZ1bR3sWGh1FrMieiRrpKY&amp;csui=3" TargetMode="External"/><Relationship Id="rId4" Type="http://schemas.openxmlformats.org/officeDocument/2006/relationships/hyperlink" Target="https://www.google.com/search?cs=0&amp;sca_esv=c86351f7882d4df3&amp;sxsrf=AE3TifOaZKDVGS3Xs0bS279j8NYTwS5o3A%3A1758141957523&amp;q=Curling&amp;sa=X&amp;ved=2ahUKEwje3fyV1eCPAxU6rJUCHVR3NUMQxccNegQIOhAB&amp;mstk=AUtExfCqFmyTNtwNhmjb9MraSR_bFzJj1j2AJTcV_dYjUkuJ6KsKXajOzemxq7cc2EkBVE_05Y0M3TfEfP080g7jZ_e1JY-1gO0a5eN_Wkml_s7urA6u9XEQHVFKw9QBVcc7VerYW2Ux6Jms1YISBy44whAzaRZ1bR3sWGh1FrMieiRrpKY&amp;csui=3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3C105-CD9E-6FFC-55BB-F2C2A2EB8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Taller</a:t>
            </a:r>
            <a:br>
              <a:rPr lang="es-ES" dirty="0"/>
            </a:br>
            <a:r>
              <a:rPr lang="es-ES" dirty="0"/>
              <a:t>·1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16C6B5-76BD-3C20-018B-B2AA2E2753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Ortografía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851258-A59B-56B8-5E8B-4BE057484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765169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A5F68-74D6-56D7-B44F-7B59C5C3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Reglas de forma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3F8525-41F8-C2F4-D5F1-E902FD2E7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45777"/>
            <a:ext cx="10178322" cy="3833816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Palabras terminadas en el sonido /aje/ van con J</a:t>
            </a:r>
          </a:p>
          <a:p>
            <a:r>
              <a:rPr lang="es-ES" dirty="0"/>
              <a:t>Garaje, </a:t>
            </a:r>
            <a:r>
              <a:rPr lang="es-ES" dirty="0" err="1"/>
              <a:t>triaje</a:t>
            </a:r>
            <a:r>
              <a:rPr lang="es-ES" dirty="0"/>
              <a:t>, balotaje, encaje, paralaje,  reportaje, pilotaje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b="1" dirty="0"/>
              <a:t>Las palabras terminadas en Z forman plural el C:</a:t>
            </a:r>
          </a:p>
          <a:p>
            <a:r>
              <a:rPr lang="es-ES" dirty="0"/>
              <a:t>Paz &gt; paces	maíz &gt; maíces	voz &gt; voces	feroz &gt; feroces	voz &gt; voces</a:t>
            </a:r>
          </a:p>
          <a:p>
            <a:endParaRPr lang="es-ES" dirty="0"/>
          </a:p>
          <a:p>
            <a:r>
              <a:rPr lang="es-ES" b="1" dirty="0"/>
              <a:t>Todos los diminutivos van con C:   </a:t>
            </a:r>
          </a:p>
          <a:p>
            <a:r>
              <a:rPr lang="es-ES" dirty="0"/>
              <a:t>Josecito	raicita 		solcito		</a:t>
            </a:r>
            <a:r>
              <a:rPr lang="es-ES" dirty="0" err="1"/>
              <a:t>cunumicito</a:t>
            </a:r>
            <a:r>
              <a:rPr lang="es-ES" dirty="0"/>
              <a:t>	</a:t>
            </a:r>
            <a:r>
              <a:rPr lang="es-ES" dirty="0" err="1"/>
              <a:t>allacito</a:t>
            </a:r>
            <a:endParaRPr lang="es-ES" dirty="0"/>
          </a:p>
          <a:p>
            <a:r>
              <a:rPr lang="es-ES" dirty="0" err="1"/>
              <a:t>Peleoncito</a:t>
            </a:r>
            <a:r>
              <a:rPr lang="es-ES" dirty="0"/>
              <a:t>	</a:t>
            </a:r>
            <a:r>
              <a:rPr lang="es-ES" dirty="0" err="1"/>
              <a:t>ahicito</a:t>
            </a:r>
            <a:r>
              <a:rPr lang="es-ES" dirty="0"/>
              <a:t>		pancito		piecito		piececito</a:t>
            </a:r>
          </a:p>
          <a:p>
            <a:r>
              <a:rPr lang="es-ES" dirty="0"/>
              <a:t>Sito*      Dios – Diosito        viernes – </a:t>
            </a:r>
            <a:r>
              <a:rPr lang="es-ES" dirty="0" err="1"/>
              <a:t>viernesito</a:t>
            </a:r>
            <a:r>
              <a:rPr lang="es-ES" dirty="0"/>
              <a:t>        atrás - atrasito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C96E274-C659-3819-47DA-4A88267E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87146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97DDA-8A5E-7658-3C15-3CC03EDD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Reglas de forma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B3898E-35E1-AA33-5B92-08CDB5871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Los aumentativos van con Z:</a:t>
            </a:r>
          </a:p>
          <a:p>
            <a:r>
              <a:rPr lang="es-ES" dirty="0"/>
              <a:t>Mano &gt; manazo</a:t>
            </a:r>
          </a:p>
          <a:p>
            <a:r>
              <a:rPr lang="es-ES" dirty="0"/>
              <a:t>Tema &gt; </a:t>
            </a:r>
            <a:r>
              <a:rPr lang="es-ES" dirty="0" err="1"/>
              <a:t>temazo</a:t>
            </a:r>
            <a:r>
              <a:rPr lang="es-ES" dirty="0"/>
              <a:t> </a:t>
            </a:r>
          </a:p>
          <a:p>
            <a:r>
              <a:rPr lang="es-ES" dirty="0"/>
              <a:t>Puerta &gt; </a:t>
            </a:r>
            <a:r>
              <a:rPr lang="es-ES" dirty="0" err="1"/>
              <a:t>puertaza</a:t>
            </a:r>
            <a:r>
              <a:rPr lang="es-ES" dirty="0"/>
              <a:t> – portazo</a:t>
            </a:r>
          </a:p>
          <a:p>
            <a:r>
              <a:rPr lang="es-ES" dirty="0"/>
              <a:t>Auto &gt; autazo </a:t>
            </a:r>
          </a:p>
          <a:p>
            <a:r>
              <a:rPr lang="es-ES" dirty="0"/>
              <a:t>Show &gt; </a:t>
            </a:r>
            <a:r>
              <a:rPr lang="es-ES" dirty="0" err="1"/>
              <a:t>showzango</a:t>
            </a:r>
            <a:endParaRPr lang="es-ES" dirty="0"/>
          </a:p>
          <a:p>
            <a:r>
              <a:rPr lang="es-ES" dirty="0"/>
              <a:t>Leche &gt; </a:t>
            </a:r>
            <a:r>
              <a:rPr lang="es-ES" dirty="0" err="1"/>
              <a:t>lechezanga</a:t>
            </a:r>
            <a:endParaRPr lang="es-ES" dirty="0"/>
          </a:p>
          <a:p>
            <a:r>
              <a:rPr lang="es-ES" dirty="0"/>
              <a:t>Cunumi &gt; </a:t>
            </a:r>
            <a:r>
              <a:rPr lang="es-ES" dirty="0" err="1"/>
              <a:t>cunumizango</a:t>
            </a:r>
            <a:r>
              <a:rPr lang="es-ES" dirty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995D22-0745-DB3E-2001-48912824D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416945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7D6DE-AC89-4C9C-D342-6CB0FC58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Mayúsculas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9CDB3E-5656-07A4-32C7-258DEE145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Todas llevan tilde todas las palabras siguiendo las reglas generales de acentuación:</a:t>
            </a:r>
          </a:p>
          <a:p>
            <a:r>
              <a:rPr lang="es-ES" dirty="0" err="1"/>
              <a:t>Áñez</a:t>
            </a:r>
            <a:endParaRPr lang="es-ES" dirty="0"/>
          </a:p>
          <a:p>
            <a:r>
              <a:rPr lang="es-ES" dirty="0"/>
              <a:t>SECRETARÍA</a:t>
            </a:r>
          </a:p>
          <a:p>
            <a:r>
              <a:rPr lang="es-ES" dirty="0"/>
              <a:t>Álvarez</a:t>
            </a:r>
          </a:p>
          <a:p>
            <a:r>
              <a:rPr lang="es-ES" dirty="0"/>
              <a:t>Óscar</a:t>
            </a:r>
          </a:p>
          <a:p>
            <a:r>
              <a:rPr lang="es-ES" dirty="0"/>
              <a:t>LÁPIZ</a:t>
            </a:r>
          </a:p>
          <a:p>
            <a:r>
              <a:rPr lang="es-ES" dirty="0"/>
              <a:t>Ámsterdam</a:t>
            </a:r>
          </a:p>
          <a:p>
            <a:r>
              <a:rPr lang="es-ES" dirty="0"/>
              <a:t>ÁREA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D0BDCB8-ACE6-7167-3113-597319E9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46593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BB65C-73C9-66CE-B695-533EEF432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prefijos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05A440-96FC-CD49-A083-562255230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Por norma, van pegados a la palabra base:</a:t>
            </a:r>
          </a:p>
          <a:p>
            <a:r>
              <a:rPr lang="es-ES" dirty="0"/>
              <a:t>Súper + lejos &gt; </a:t>
            </a:r>
            <a:r>
              <a:rPr lang="es-ES" dirty="0" err="1"/>
              <a:t>superlejos</a:t>
            </a:r>
            <a:endParaRPr lang="es-ES" dirty="0"/>
          </a:p>
          <a:p>
            <a:r>
              <a:rPr lang="es-ES" dirty="0"/>
              <a:t>Súper + rápido &gt; </a:t>
            </a:r>
            <a:r>
              <a:rPr lang="es-ES" dirty="0" err="1"/>
              <a:t>superrápido</a:t>
            </a:r>
            <a:endParaRPr lang="es-ES" dirty="0"/>
          </a:p>
          <a:p>
            <a:r>
              <a:rPr lang="es-ES" dirty="0"/>
              <a:t>Archi + conocido &gt; archiconocido</a:t>
            </a:r>
          </a:p>
          <a:p>
            <a:r>
              <a:rPr lang="es-ES" dirty="0"/>
              <a:t>Archi + rival &gt; archirrival</a:t>
            </a:r>
          </a:p>
          <a:p>
            <a:r>
              <a:rPr lang="es-ES" dirty="0"/>
              <a:t>Mega + obra &gt; </a:t>
            </a:r>
            <a:r>
              <a:rPr lang="es-ES" dirty="0" err="1"/>
              <a:t>megaobra</a:t>
            </a:r>
            <a:endParaRPr lang="es-ES" dirty="0"/>
          </a:p>
          <a:p>
            <a:r>
              <a:rPr lang="es-ES" dirty="0"/>
              <a:t>Ex + jugador &gt; exjugador</a:t>
            </a:r>
          </a:p>
          <a:p>
            <a:r>
              <a:rPr lang="es-ES" dirty="0"/>
              <a:t>Hiper+ mega + centro &gt; </a:t>
            </a:r>
            <a:r>
              <a:rPr lang="es-ES" dirty="0" err="1"/>
              <a:t>hipermegacentro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B5F034-8415-E9B0-54B7-09B2F1EF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06038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73FFAC-5C6A-A03A-F1A8-BD63A517B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38387"/>
            <a:ext cx="10178322" cy="4841206"/>
          </a:xfrm>
        </p:spPr>
        <p:txBody>
          <a:bodyPr/>
          <a:lstStyle/>
          <a:p>
            <a:r>
              <a:rPr lang="es-ES" dirty="0"/>
              <a:t>Expresidente </a:t>
            </a:r>
          </a:p>
          <a:p>
            <a:r>
              <a:rPr lang="es-ES" dirty="0"/>
              <a:t>Ex presidente boliviano</a:t>
            </a:r>
          </a:p>
          <a:p>
            <a:endParaRPr lang="es-ES" dirty="0"/>
          </a:p>
          <a:p>
            <a:r>
              <a:rPr lang="es-ES" dirty="0"/>
              <a:t>Exministro</a:t>
            </a:r>
          </a:p>
          <a:p>
            <a:r>
              <a:rPr lang="es-ES" dirty="0"/>
              <a:t>Ex primer ministro</a:t>
            </a:r>
          </a:p>
          <a:p>
            <a:endParaRPr lang="es-ES" dirty="0"/>
          </a:p>
          <a:p>
            <a:r>
              <a:rPr lang="es-ES" dirty="0"/>
              <a:t>Excanciller</a:t>
            </a:r>
          </a:p>
          <a:p>
            <a:r>
              <a:rPr lang="es-ES" dirty="0"/>
              <a:t>Ex canciller vitalicio</a:t>
            </a:r>
          </a:p>
          <a:p>
            <a:endParaRPr lang="es-ES" dirty="0"/>
          </a:p>
          <a:p>
            <a:r>
              <a:rPr lang="es-ES" dirty="0"/>
              <a:t>Excompañero</a:t>
            </a:r>
          </a:p>
          <a:p>
            <a:r>
              <a:rPr lang="es-ES" dirty="0"/>
              <a:t>Ex compañero universitario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0366A6-469B-BA3B-EDCA-AFE047C3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424408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39397-7432-40B2-CA93-56EB96DE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Siglas y acrónimos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04D96F-637F-5071-A52C-F3B5BCD5C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Las </a:t>
            </a:r>
            <a:r>
              <a:rPr lang="es-ES" b="1" dirty="0"/>
              <a:t>siglas</a:t>
            </a:r>
            <a:r>
              <a:rPr lang="es-ES" dirty="0"/>
              <a:t> se escriben siempre con mayúsculas, sin puntos ni plural con -s: </a:t>
            </a:r>
          </a:p>
          <a:p>
            <a:r>
              <a:rPr lang="es-ES" i="1" dirty="0"/>
              <a:t>ONU,  FIFA,  NASA</a:t>
            </a:r>
          </a:p>
          <a:p>
            <a:endParaRPr lang="es-ES" dirty="0"/>
          </a:p>
          <a:p>
            <a:r>
              <a:rPr lang="es-ES" dirty="0"/>
              <a:t>Si se pluralizan, solo se añade la -s en minúscula: </a:t>
            </a:r>
            <a:r>
              <a:rPr lang="es-ES" i="1" dirty="0"/>
              <a:t>las </a:t>
            </a:r>
            <a:r>
              <a:rPr lang="es-ES" i="1" dirty="0" err="1"/>
              <a:t>ONG’s</a:t>
            </a:r>
            <a:r>
              <a:rPr lang="es-ES" i="1" dirty="0"/>
              <a:t> (incorrecto)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b="1" dirty="0"/>
              <a:t>Acrónimos</a:t>
            </a:r>
            <a:r>
              <a:rPr lang="es-ES" dirty="0"/>
              <a:t> que se vuelven nombres comunes se escriben como tales: </a:t>
            </a:r>
            <a:r>
              <a:rPr lang="es-ES" i="1" dirty="0"/>
              <a:t>láser, radar, ovni</a:t>
            </a:r>
            <a:r>
              <a:rPr lang="es-ES" dirty="0"/>
              <a:t>.</a:t>
            </a:r>
          </a:p>
          <a:p>
            <a:endParaRPr lang="es-ES" dirty="0"/>
          </a:p>
          <a:p>
            <a:r>
              <a:rPr lang="es-ES" b="1" dirty="0"/>
              <a:t>Las décadas</a:t>
            </a:r>
            <a:r>
              <a:rPr lang="es-ES" dirty="0"/>
              <a:t>: los 90’  X     Los 90    √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CE376E3-2AB2-4453-3886-5CD077EB5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8377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3DB2F-2C78-121A-527F-A2DD9825C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Mayúsculas de estilo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2731C6-5DFB-CADD-BBA7-F1A43ACE2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Uso de mayúsculas especiales</a:t>
            </a:r>
          </a:p>
          <a:p>
            <a:r>
              <a:rPr lang="es-ES" dirty="0"/>
              <a:t>Se escriben con mayúscula:</a:t>
            </a:r>
          </a:p>
          <a:p>
            <a:pPr lvl="1"/>
            <a:r>
              <a:rPr lang="es-ES" sz="2000" dirty="0"/>
              <a:t>Las festividades: </a:t>
            </a:r>
            <a:r>
              <a:rPr lang="es-ES" sz="2000" i="1" dirty="0"/>
              <a:t>Navidad, Carnaval, Día del Niño, Carnavalito, Día del Perro, Jueves de Comadres, Día de los Muertos, Martes de Challa, Viernes Santo, etc. </a:t>
            </a:r>
            <a:endParaRPr lang="es-ES" sz="2000" dirty="0"/>
          </a:p>
          <a:p>
            <a:pPr lvl="1"/>
            <a:r>
              <a:rPr lang="es-ES" sz="2000" dirty="0"/>
              <a:t>Los nombres de instituciones: </a:t>
            </a:r>
            <a:r>
              <a:rPr lang="es-ES" sz="2000" i="1" dirty="0"/>
              <a:t>Universidad Mayor de San Andrés</a:t>
            </a:r>
            <a:r>
              <a:rPr lang="es-ES" sz="2000" dirty="0"/>
              <a:t>.</a:t>
            </a:r>
          </a:p>
          <a:p>
            <a:pPr lvl="1"/>
            <a:r>
              <a:rPr lang="es-ES" sz="2000" dirty="0"/>
              <a:t>Los nombres de documentos oficiales: </a:t>
            </a:r>
            <a:r>
              <a:rPr lang="es-ES" sz="2000" i="1" dirty="0"/>
              <a:t>Constitución Política del Estado</a:t>
            </a:r>
            <a:r>
              <a:rPr lang="es-ES" sz="2000" dirty="0"/>
              <a:t>.</a:t>
            </a:r>
          </a:p>
          <a:p>
            <a:r>
              <a:rPr lang="es-ES" dirty="0"/>
              <a:t>Los cargos y títulos se escriben en minúscula: </a:t>
            </a:r>
            <a:r>
              <a:rPr lang="es-ES" i="1" dirty="0"/>
              <a:t>el presidente, el papa, el ministro, el rey, gerente, alcalde, gobernador, concejal, etc.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73E838-0B51-2328-1043-106D54DE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06209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A4E1C-3024-C695-6A82-3E7316FFC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monosílabos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776734-DD0A-AB81-9722-41BBE846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Por norma general los monosílabos no llevan tilde:</a:t>
            </a:r>
          </a:p>
          <a:p>
            <a:r>
              <a:rPr lang="es-ES" dirty="0"/>
              <a:t>Fue</a:t>
            </a:r>
          </a:p>
          <a:p>
            <a:r>
              <a:rPr lang="es-ES" dirty="0"/>
              <a:t>Vio</a:t>
            </a:r>
          </a:p>
          <a:p>
            <a:r>
              <a:rPr lang="es-ES" dirty="0"/>
              <a:t>Dio</a:t>
            </a:r>
          </a:p>
          <a:p>
            <a:r>
              <a:rPr lang="es-ES" dirty="0"/>
              <a:t>Rio </a:t>
            </a:r>
          </a:p>
          <a:p>
            <a:r>
              <a:rPr lang="es-ES" dirty="0"/>
              <a:t>Ti</a:t>
            </a:r>
          </a:p>
          <a:p>
            <a:r>
              <a:rPr lang="es-ES" dirty="0"/>
              <a:t>Fe</a:t>
            </a:r>
          </a:p>
          <a:p>
            <a:r>
              <a:rPr lang="es-ES" dirty="0"/>
              <a:t>Juan, da, etc.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907D66-C560-1A58-AB57-FE2CEB46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18433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8F64D-BD58-2119-C11F-1D21E328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Ortografía fácil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E0B158-5289-87E6-F9AD-9370FE212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Las palabras quien, como, cuando, donde, por que, para que llevan tilde</a:t>
            </a:r>
            <a:r>
              <a:rPr lang="es-ES" dirty="0"/>
              <a:t>:</a:t>
            </a:r>
          </a:p>
          <a:p>
            <a:r>
              <a:rPr lang="es-ES" dirty="0"/>
              <a:t>Cómo miércoles</a:t>
            </a:r>
          </a:p>
          <a:p>
            <a:r>
              <a:rPr lang="es-ES" dirty="0"/>
              <a:t>Dónde miércoles</a:t>
            </a:r>
          </a:p>
          <a:p>
            <a:r>
              <a:rPr lang="es-ES" dirty="0"/>
              <a:t>Para qué miércoles</a:t>
            </a:r>
          </a:p>
          <a:p>
            <a:r>
              <a:rPr lang="es-ES" dirty="0"/>
              <a:t>Quién miércoles</a:t>
            </a:r>
          </a:p>
          <a:p>
            <a:r>
              <a:rPr lang="es-ES" dirty="0"/>
              <a:t>Cuándo miércoles</a:t>
            </a:r>
          </a:p>
          <a:p>
            <a:r>
              <a:rPr lang="es-ES" dirty="0"/>
              <a:t>Qué miércoles</a:t>
            </a:r>
          </a:p>
          <a:p>
            <a:r>
              <a:rPr lang="es-ES" dirty="0"/>
              <a:t>Por qué miércoles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999EFC-1F28-4DE4-971E-55E44E48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19605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023DC-B70E-42CB-1644-C4AFFCE1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Apóstrofe *   (  ‘  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53786F-CE9D-40FC-5DD3-70BB52241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realidad, el signo se llama  </a:t>
            </a:r>
            <a:r>
              <a:rPr lang="es-ES" b="1" dirty="0"/>
              <a:t>apóstrofo</a:t>
            </a:r>
          </a:p>
          <a:p>
            <a:r>
              <a:rPr lang="es-ES" dirty="0"/>
              <a:t>Tiene la siguiente función:</a:t>
            </a:r>
          </a:p>
          <a:p>
            <a:r>
              <a:rPr lang="es-ES" dirty="0"/>
              <a:t>Marcar la omisión de un sonido:</a:t>
            </a:r>
          </a:p>
          <a:p>
            <a:r>
              <a:rPr lang="es-ES" dirty="0"/>
              <a:t>Sombre de saó &gt; sombrero ‘e saó       //    Perro de miércoles  &gt;  Perro ‘e miércoles</a:t>
            </a:r>
          </a:p>
          <a:p>
            <a:r>
              <a:rPr lang="es-ES" dirty="0"/>
              <a:t>Esto es para el abogado   &gt;  Esto es </a:t>
            </a:r>
            <a:r>
              <a:rPr lang="es-ES" dirty="0" err="1"/>
              <a:t>pa’l</a:t>
            </a:r>
            <a:r>
              <a:rPr lang="es-ES" dirty="0"/>
              <a:t> abogado</a:t>
            </a:r>
          </a:p>
          <a:p>
            <a:endParaRPr lang="es-ES" dirty="0"/>
          </a:p>
          <a:p>
            <a:r>
              <a:rPr lang="es-ES" dirty="0"/>
              <a:t>Voy para la casa  &gt;  Voy </a:t>
            </a:r>
            <a:r>
              <a:rPr lang="es-ES" dirty="0" err="1"/>
              <a:t>pa</a:t>
            </a:r>
            <a:r>
              <a:rPr lang="es-ES" dirty="0"/>
              <a:t> la casa  √</a:t>
            </a:r>
          </a:p>
          <a:p>
            <a:r>
              <a:rPr lang="es-ES" dirty="0"/>
              <a:t>Voy para la casa  &gt;  Voy </a:t>
            </a:r>
            <a:r>
              <a:rPr lang="es-ES" dirty="0" err="1"/>
              <a:t>pa</a:t>
            </a:r>
            <a:r>
              <a:rPr lang="es-ES" dirty="0"/>
              <a:t>’ la casa   X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66CFF7-DB4D-FCAA-1663-56B84B935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06410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2536E-A607-B09B-1E19-24E5FE3E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Principios generales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94399-AF5E-7214-3367-B07C4CCB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Idea clave:</a:t>
            </a:r>
            <a:r>
              <a:rPr lang="es-ES" dirty="0"/>
              <a:t> La ortografía busca representar la pronunciación de la manera más clara y lógica posible, pero también conserva criterios históricos.</a:t>
            </a:r>
          </a:p>
          <a:p>
            <a:r>
              <a:rPr lang="es-ES" b="1" dirty="0"/>
              <a:t>Acentuación básica</a:t>
            </a:r>
            <a:endParaRPr lang="es-ES" dirty="0"/>
          </a:p>
          <a:p>
            <a:pPr lvl="1"/>
            <a:r>
              <a:rPr lang="es-ES" dirty="0"/>
              <a:t>Palabras </a:t>
            </a:r>
            <a:r>
              <a:rPr lang="es-ES" b="1" dirty="0"/>
              <a:t>agudas</a:t>
            </a:r>
            <a:r>
              <a:rPr lang="es-ES" dirty="0"/>
              <a:t>: llevan tilde si terminan en </a:t>
            </a:r>
            <a:r>
              <a:rPr lang="es-ES" b="1" dirty="0"/>
              <a:t>n, s o vocal</a:t>
            </a:r>
            <a:r>
              <a:rPr lang="es-ES" dirty="0"/>
              <a:t>.</a:t>
            </a:r>
            <a:br>
              <a:rPr lang="es-ES" dirty="0"/>
            </a:br>
            <a:r>
              <a:rPr lang="es-ES" dirty="0"/>
              <a:t>Ej.: café, camión, compás.</a:t>
            </a:r>
          </a:p>
          <a:p>
            <a:pPr lvl="1"/>
            <a:r>
              <a:rPr lang="es-ES" dirty="0"/>
              <a:t>Palabras </a:t>
            </a:r>
            <a:r>
              <a:rPr lang="es-ES" b="1" dirty="0"/>
              <a:t>graves</a:t>
            </a:r>
            <a:r>
              <a:rPr lang="es-ES" dirty="0"/>
              <a:t>: llevan tilde si </a:t>
            </a:r>
            <a:r>
              <a:rPr lang="es-ES" b="1" dirty="0"/>
              <a:t>NO</a:t>
            </a:r>
            <a:r>
              <a:rPr lang="es-ES" dirty="0"/>
              <a:t> terminan en n, s o vocal.</a:t>
            </a:r>
            <a:br>
              <a:rPr lang="es-ES" dirty="0"/>
            </a:br>
            <a:r>
              <a:rPr lang="es-ES" dirty="0"/>
              <a:t>Ej.: lápiz, árbol, cárcel.</a:t>
            </a:r>
          </a:p>
          <a:p>
            <a:pPr lvl="1"/>
            <a:r>
              <a:rPr lang="es-ES" dirty="0"/>
              <a:t>Palabras </a:t>
            </a:r>
            <a:r>
              <a:rPr lang="es-ES" b="1" dirty="0"/>
              <a:t>esdrújulas y sobreesdrújulas</a:t>
            </a:r>
            <a:r>
              <a:rPr lang="es-ES" dirty="0"/>
              <a:t>: siempre llevan tilde.</a:t>
            </a:r>
            <a:br>
              <a:rPr lang="es-ES" dirty="0"/>
            </a:br>
            <a:r>
              <a:rPr lang="es-ES" dirty="0"/>
              <a:t>Ej.: música, dígamelo, cuéntamelo.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A31B2E2-83B4-2250-31F0-2D0295AB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93549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E3A233-D0F1-4E7F-5611-0CA92AC7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Ortografía de forma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B85665-4BC9-B44B-9563-17B52DA9C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Cuando terminan en el sonido /oso/ siempre va con S:</a:t>
            </a:r>
          </a:p>
          <a:p>
            <a:r>
              <a:rPr lang="es-ES" dirty="0"/>
              <a:t>Perezoso</a:t>
            </a:r>
          </a:p>
          <a:p>
            <a:r>
              <a:rPr lang="es-ES" dirty="0"/>
              <a:t>Engorroso</a:t>
            </a:r>
          </a:p>
          <a:p>
            <a:r>
              <a:rPr lang="es-ES" dirty="0"/>
              <a:t>Aceitoso</a:t>
            </a:r>
          </a:p>
          <a:p>
            <a:r>
              <a:rPr lang="es-ES" dirty="0"/>
              <a:t>Pegajoso</a:t>
            </a:r>
          </a:p>
          <a:p>
            <a:r>
              <a:rPr lang="es-ES" dirty="0"/>
              <a:t>Angustioso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E7BF25-B30B-C62E-E719-F4F91E7E1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9063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11321-5330-4415-E23B-58FC59470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Palabras que no tienen plurales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991D333-6566-DC58-5696-1CB626EEBD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918105" y="2459504"/>
            <a:ext cx="533190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crisis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crisis, las crisis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tesis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tesis, las tesis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análisis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análisis, los análisis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síntesis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síntesis, las síntesis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paréntesis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paréntesis, los paréntesis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énfasis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 énfasis, los énfasis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7EC839-30AA-B341-69B8-98188C77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6081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6D4CA-56D6-6C23-3C5A-D184AE4BF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superlativos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653BCA-67B7-FFAA-BF25-C9EFFF314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Las palabras terminadas en </a:t>
            </a:r>
            <a:r>
              <a:rPr lang="es-ES" dirty="0" err="1"/>
              <a:t>ísimo</a:t>
            </a:r>
            <a:r>
              <a:rPr lang="es-ES" dirty="0"/>
              <a:t> o </a:t>
            </a:r>
            <a:r>
              <a:rPr lang="es-ES" dirty="0" err="1"/>
              <a:t>érrimos</a:t>
            </a:r>
            <a:r>
              <a:rPr lang="es-ES" dirty="0"/>
              <a:t> llevan tilde:</a:t>
            </a:r>
          </a:p>
          <a:p>
            <a:r>
              <a:rPr lang="es-ES" dirty="0"/>
              <a:t>Grande &gt; grandísimo</a:t>
            </a:r>
          </a:p>
          <a:p>
            <a:r>
              <a:rPr lang="es-ES" dirty="0"/>
              <a:t>Pobre &gt; paupérrimo</a:t>
            </a:r>
          </a:p>
          <a:p>
            <a:r>
              <a:rPr lang="es-ES" dirty="0"/>
              <a:t>Lejos &gt; lejísimo</a:t>
            </a:r>
          </a:p>
          <a:p>
            <a:r>
              <a:rPr lang="es-ES" dirty="0"/>
              <a:t>Bonito &gt; bonitísimo</a:t>
            </a:r>
          </a:p>
          <a:p>
            <a:r>
              <a:rPr lang="es-ES" dirty="0"/>
              <a:t>Célebre &gt; celebérrimo</a:t>
            </a:r>
          </a:p>
          <a:p>
            <a:r>
              <a:rPr lang="es-ES" dirty="0"/>
              <a:t>Caro &gt; carísimo</a:t>
            </a:r>
          </a:p>
          <a:p>
            <a:r>
              <a:rPr lang="es-ES" dirty="0"/>
              <a:t>Fuerte &gt; fortísimo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1C09DE-1E14-BD03-1A48-045477F7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68281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2B33E-0739-648A-A4BA-447E28AF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Voseo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DED55E-8BBB-5A7A-DD4C-4330D5F55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La forma verbal del voseo implica cambios de escritura de muchos verbos:</a:t>
            </a:r>
          </a:p>
          <a:p>
            <a:r>
              <a:rPr lang="es-ES" dirty="0"/>
              <a:t>Tú puedes  &gt;  vos </a:t>
            </a:r>
            <a:r>
              <a:rPr lang="es-ES" dirty="0" err="1"/>
              <a:t>podés</a:t>
            </a:r>
            <a:endParaRPr lang="es-ES" dirty="0"/>
          </a:p>
          <a:p>
            <a:r>
              <a:rPr lang="es-ES" dirty="0"/>
              <a:t>Usted quiere  &gt;  vos </a:t>
            </a:r>
            <a:r>
              <a:rPr lang="es-ES" dirty="0" err="1"/>
              <a:t>querés</a:t>
            </a:r>
            <a:endParaRPr lang="es-ES" dirty="0"/>
          </a:p>
          <a:p>
            <a:r>
              <a:rPr lang="es-ES" dirty="0"/>
              <a:t>Tú vives  &gt;  vos vivís</a:t>
            </a:r>
          </a:p>
          <a:p>
            <a:r>
              <a:rPr lang="es-ES" dirty="0"/>
              <a:t>Usted sueña  &gt;  vos </a:t>
            </a:r>
            <a:r>
              <a:rPr lang="es-ES" dirty="0" err="1"/>
              <a:t>soñás</a:t>
            </a:r>
            <a:endParaRPr lang="es-ES" dirty="0"/>
          </a:p>
          <a:p>
            <a:r>
              <a:rPr lang="es-ES" dirty="0"/>
              <a:t>Tú tráelo  &gt;  vos </a:t>
            </a:r>
            <a:r>
              <a:rPr lang="es-ES" dirty="0" err="1"/>
              <a:t>traelo</a:t>
            </a:r>
            <a:endParaRPr lang="es-ES" dirty="0"/>
          </a:p>
          <a:p>
            <a:r>
              <a:rPr lang="es-ES" dirty="0"/>
              <a:t>Cómpramelo  &gt;  </a:t>
            </a:r>
            <a:r>
              <a:rPr lang="es-ES" dirty="0" err="1"/>
              <a:t>comprámelo</a:t>
            </a:r>
            <a:endParaRPr lang="es-ES" dirty="0"/>
          </a:p>
          <a:p>
            <a:r>
              <a:rPr lang="es-ES" dirty="0"/>
              <a:t>Cómpralo  &gt;  </a:t>
            </a:r>
            <a:r>
              <a:rPr lang="es-ES" dirty="0" err="1"/>
              <a:t>compralo</a:t>
            </a:r>
            <a:r>
              <a:rPr lang="es-ES" dirty="0"/>
              <a:t> 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47400F-4BB1-5DC7-F10E-365FB1C2A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09568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F7E69-28C3-12F8-F347-8E1D2086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Onomatopeyas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04566C-D51E-E1AF-1973-E429E63B5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/>
              <a:t>Existen normas de escritura para escribir algunos sonidos de la naturaleza</a:t>
            </a:r>
            <a:r>
              <a:rPr lang="es-ES" dirty="0"/>
              <a:t>:</a:t>
            </a:r>
          </a:p>
          <a:p>
            <a:r>
              <a:rPr lang="es-ES" dirty="0"/>
              <a:t>El gato: miau   (triptongo)</a:t>
            </a:r>
          </a:p>
          <a:p>
            <a:r>
              <a:rPr lang="es-ES" dirty="0"/>
              <a:t>La risa no se escribe  Jajaja, sino Ja, ja, ja</a:t>
            </a:r>
          </a:p>
          <a:p>
            <a:r>
              <a:rPr lang="es-ES" dirty="0"/>
              <a:t>El asombro o el perro: se escribe guau, no </a:t>
            </a:r>
            <a:r>
              <a:rPr lang="es-ES" dirty="0" err="1"/>
              <a:t>wow</a:t>
            </a:r>
            <a:endParaRPr lang="es-ES" dirty="0"/>
          </a:p>
          <a:p>
            <a:r>
              <a:rPr lang="es-ES" dirty="0"/>
              <a:t>El estornudo se escribe: achís </a:t>
            </a:r>
          </a:p>
          <a:p>
            <a:r>
              <a:rPr lang="es-ES" dirty="0"/>
              <a:t>El choque de copas es: chinchín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330D63-B7EE-28F8-62B3-A070BBAD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17565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C7BA2-9E5D-E227-C4B9-1C6931E63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4F50A-FEE9-F3DB-B1F7-94C976894C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Taller</a:t>
            </a:r>
            <a:br>
              <a:rPr lang="es-ES" dirty="0"/>
            </a:br>
            <a:r>
              <a:rPr lang="es-ES" dirty="0"/>
              <a:t>·2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8991DD-143B-35B1-F035-151B016780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Ortografía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4AF9DD-8EAA-96AE-0150-4349DD6FA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231916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683CF1-860E-B649-434C-03C3C0E4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Excepciones de norma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287703-10D4-DC01-F6CF-BDD05304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40D36B9-9D0F-E292-8798-8350E2A57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Los monosílabos nunca llevan tilde. Excepto los que funcionan como diacríticos:</a:t>
            </a:r>
          </a:p>
          <a:p>
            <a:r>
              <a:rPr lang="es-ES" dirty="0">
                <a:highlight>
                  <a:srgbClr val="FFFF00"/>
                </a:highlight>
              </a:rPr>
              <a:t>De</a:t>
            </a:r>
            <a:r>
              <a:rPr lang="es-ES" dirty="0"/>
              <a:t>: cuando es preposición:</a:t>
            </a:r>
          </a:p>
          <a:p>
            <a:r>
              <a:rPr lang="es-ES" dirty="0"/>
              <a:t>La casa DE María   -  Esto es De tu amigo  -  De aquí hasta allá   -   Vengo DE lejos</a:t>
            </a:r>
          </a:p>
          <a:p>
            <a:r>
              <a:rPr lang="es-ES" dirty="0">
                <a:highlight>
                  <a:srgbClr val="FFFF00"/>
                </a:highlight>
              </a:rPr>
              <a:t>Dé</a:t>
            </a:r>
            <a:r>
              <a:rPr lang="es-ES" dirty="0"/>
              <a:t>: cuando es del verbo Dar:</a:t>
            </a:r>
          </a:p>
          <a:p>
            <a:r>
              <a:rPr lang="es-ES" dirty="0"/>
              <a:t>Quiero que me DÉ dinero   -   Me dijo que te lo DÉ   -   Cuando te DÉ un golpe</a:t>
            </a:r>
          </a:p>
          <a:p>
            <a:r>
              <a:rPr lang="es-ES" dirty="0"/>
              <a:t>Mi: cuando indica posesión:</a:t>
            </a:r>
          </a:p>
          <a:p>
            <a:r>
              <a:rPr lang="es-ES" dirty="0"/>
              <a:t>Es MI silla   -   MI auto   -   Quiero MI dinero   -   Este es MI amigo</a:t>
            </a:r>
          </a:p>
          <a:p>
            <a:r>
              <a:rPr lang="es-ES" dirty="0"/>
              <a:t>Mí: cuando es pronombre:</a:t>
            </a:r>
          </a:p>
          <a:p>
            <a:r>
              <a:rPr lang="es-ES" dirty="0"/>
              <a:t>Es para MÍ   -   Esto es de MÍ   -   Me dijo a MÍ   -   Habló sobre MÍ</a:t>
            </a:r>
          </a:p>
        </p:txBody>
      </p:sp>
    </p:spTree>
    <p:extLst>
      <p:ext uri="{BB962C8B-B14F-4D97-AF65-F5344CB8AC3E}">
        <p14:creationId xmlns:p14="http://schemas.microsoft.com/office/powerpoint/2010/main" val="29480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065BA5-6434-94B2-A965-00BB0DA73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42441"/>
            <a:ext cx="10178322" cy="5337151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Tu: posesivo:</a:t>
            </a:r>
          </a:p>
          <a:p>
            <a:r>
              <a:rPr lang="es-ES" dirty="0"/>
              <a:t>Tú: pronombre:</a:t>
            </a:r>
          </a:p>
          <a:p>
            <a:r>
              <a:rPr lang="es-ES" dirty="0"/>
              <a:t>El: artículo</a:t>
            </a:r>
          </a:p>
          <a:p>
            <a:r>
              <a:rPr lang="es-ES" dirty="0"/>
              <a:t>Él: pronombre</a:t>
            </a:r>
          </a:p>
          <a:p>
            <a:r>
              <a:rPr lang="es-ES" dirty="0"/>
              <a:t>Te: pronombre:</a:t>
            </a:r>
          </a:p>
          <a:p>
            <a:r>
              <a:rPr lang="es-ES" dirty="0"/>
              <a:t>Té: sustantivo (infusión)</a:t>
            </a:r>
          </a:p>
          <a:p>
            <a:r>
              <a:rPr lang="es-ES" dirty="0"/>
              <a:t>Sé: saber</a:t>
            </a:r>
          </a:p>
          <a:p>
            <a:r>
              <a:rPr lang="es-ES" dirty="0"/>
              <a:t>Sé: ser</a:t>
            </a:r>
          </a:p>
          <a:p>
            <a:r>
              <a:rPr lang="es-ES" dirty="0"/>
              <a:t>Sé: sabor</a:t>
            </a:r>
          </a:p>
          <a:p>
            <a:r>
              <a:rPr lang="es-ES" dirty="0"/>
              <a:t>Se: pronombre</a:t>
            </a:r>
          </a:p>
          <a:p>
            <a:r>
              <a:rPr lang="es-ES" dirty="0"/>
              <a:t>Si: condicional:</a:t>
            </a:r>
          </a:p>
          <a:p>
            <a:r>
              <a:rPr lang="es-ES" dirty="0"/>
              <a:t>Sí: pronombre</a:t>
            </a:r>
          </a:p>
          <a:p>
            <a:r>
              <a:rPr lang="es-ES" dirty="0"/>
              <a:t>Sí: adverbio</a:t>
            </a:r>
          </a:p>
          <a:p>
            <a:r>
              <a:rPr lang="es-ES" dirty="0"/>
              <a:t>Si: nota musical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041554-0CD1-FADF-D65D-0BCF276F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201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4018D1-48A9-838F-9670-A98030EE3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26943"/>
            <a:ext cx="10178322" cy="5352650"/>
          </a:xfrm>
        </p:spPr>
        <p:txBody>
          <a:bodyPr/>
          <a:lstStyle/>
          <a:p>
            <a:r>
              <a:rPr lang="es-ES" dirty="0"/>
              <a:t>Mas: conjunción</a:t>
            </a:r>
          </a:p>
          <a:p>
            <a:r>
              <a:rPr lang="es-ES" dirty="0"/>
              <a:t>Más: adverbio</a:t>
            </a:r>
          </a:p>
          <a:p>
            <a:r>
              <a:rPr lang="es-ES" dirty="0"/>
              <a:t>Aun: incluso</a:t>
            </a:r>
          </a:p>
          <a:p>
            <a:r>
              <a:rPr lang="es-ES" dirty="0"/>
              <a:t>Aún: todavía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A49DD1-C555-E341-31F4-78F80567F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2226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A4AB88-2F05-26A2-9ED5-D345C7526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Nombres propios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9CE859-799C-92F7-01C5-F4B91735D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Siempre van con mayúscula, excepto cuando tienen un sentido genérico:</a:t>
            </a:r>
          </a:p>
          <a:p>
            <a:r>
              <a:rPr lang="es-ES" dirty="0"/>
              <a:t>El Premio Óscar </a:t>
            </a:r>
          </a:p>
          <a:p>
            <a:r>
              <a:rPr lang="es-ES" dirty="0"/>
              <a:t>El óscar de la paz, Barack Obama, dijo que…</a:t>
            </a:r>
          </a:p>
          <a:p>
            <a:r>
              <a:rPr lang="es-ES" dirty="0"/>
              <a:t>Premio Nobel de Literatura</a:t>
            </a:r>
          </a:p>
          <a:p>
            <a:r>
              <a:rPr lang="es-ES" dirty="0"/>
              <a:t>El nobel de literatura Mario Vargas Llosa está de regreso…</a:t>
            </a:r>
          </a:p>
          <a:p>
            <a:r>
              <a:rPr lang="es-ES" dirty="0"/>
              <a:t>La Odisea es una obra que ha sido…</a:t>
            </a:r>
          </a:p>
          <a:p>
            <a:r>
              <a:rPr lang="es-ES" dirty="0"/>
              <a:t>Vivimos una odisea</a:t>
            </a:r>
          </a:p>
          <a:p>
            <a:r>
              <a:rPr lang="es-ES" dirty="0"/>
              <a:t>La ciudad de Potosí tiene una altura de…</a:t>
            </a:r>
          </a:p>
          <a:p>
            <a:r>
              <a:rPr lang="es-ES" dirty="0"/>
              <a:t>Me vale un potosí – Me vale un perú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236FE1-AC80-B5EB-D5F5-34C6743A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18339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B6BD0-C0FB-D3AC-BDF6-9B89EAFC7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Palabras </a:t>
            </a:r>
            <a:r>
              <a:rPr lang="es-ES" dirty="0" err="1"/>
              <a:t>biacentuales</a:t>
            </a:r>
            <a:endParaRPr lang="es-E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9AD2BBD-00A9-4058-BED4-C2CA8F80E3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870587" y="1031839"/>
            <a:ext cx="6997428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Palabras con doble acentuación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(válidas ambas formas):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video – vídeo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ícono – icono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  periodo – período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austriaco – austríaco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 alveolo – alvéolo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afrodisiaco – afrodisíaco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atmósfera – atmosfera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 bebé – bebe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Amazonía - Amazonia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 búmeran – bumerán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  cartel – cártel *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 chófer – chofer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 cóctel – coctel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 kárate – karate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 intervalo – </a:t>
            </a:r>
            <a:r>
              <a:rPr lang="es-ES" alt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intérvalo</a:t>
            </a: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 píxel – pixel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Chiquitanía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 - </a:t>
            </a:r>
            <a:r>
              <a:rPr lang="es-ES" altLang="es-ES" dirty="0" err="1">
                <a:solidFill>
                  <a:schemeClr val="tx1"/>
                </a:solidFill>
                <a:latin typeface="Arial" panose="020B0604020202020204" pitchFamily="34" charset="0"/>
              </a:rPr>
              <a:t>Chiquitania</a:t>
            </a: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83E781-300D-374B-92B9-12E7B2E5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15278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B322A2-6C87-B482-A1D5-7DBD527EC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ordinales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45C7E5-E7E7-F765-CA58-B32EB7E38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El nombre de congresos y eventos solo puede ser escritos con ordinales; no con cardinales:</a:t>
            </a:r>
          </a:p>
          <a:p>
            <a:r>
              <a:rPr lang="es-ES" dirty="0"/>
              <a:t>20 Congreso de Ciencia     </a:t>
            </a:r>
            <a:r>
              <a:rPr lang="es-ES" dirty="0">
                <a:solidFill>
                  <a:srgbClr val="FF0000"/>
                </a:solidFill>
              </a:rPr>
              <a:t>X</a:t>
            </a:r>
          </a:p>
          <a:p>
            <a:r>
              <a:rPr lang="es-ES" dirty="0"/>
              <a:t>20º Congreso de Ciencia</a:t>
            </a:r>
          </a:p>
          <a:p>
            <a:r>
              <a:rPr lang="es-ES" dirty="0"/>
              <a:t>50 Aniversario del Club Atlético </a:t>
            </a:r>
            <a:r>
              <a:rPr lang="es-ES" dirty="0">
                <a:solidFill>
                  <a:srgbClr val="FF0000"/>
                </a:solidFill>
              </a:rPr>
              <a:t>X</a:t>
            </a:r>
            <a:r>
              <a:rPr lang="es-ES" dirty="0"/>
              <a:t> </a:t>
            </a:r>
          </a:p>
          <a:p>
            <a:r>
              <a:rPr lang="es-ES" dirty="0"/>
              <a:t>50º Aniversario del Club Atlético</a:t>
            </a:r>
          </a:p>
          <a:p>
            <a:r>
              <a:rPr lang="es-ES" dirty="0"/>
              <a:t>200 aniversario de Bolivia  </a:t>
            </a:r>
            <a:r>
              <a:rPr lang="es-ES" dirty="0">
                <a:solidFill>
                  <a:srgbClr val="FF0000"/>
                </a:solidFill>
              </a:rPr>
              <a:t>X</a:t>
            </a:r>
          </a:p>
          <a:p>
            <a:r>
              <a:rPr lang="es-ES" dirty="0"/>
              <a:t>200º aniversario de Bolivia</a:t>
            </a:r>
          </a:p>
          <a:p>
            <a:r>
              <a:rPr lang="es-ES" dirty="0"/>
              <a:t>4ta Jornada de Paz  </a:t>
            </a:r>
            <a:r>
              <a:rPr lang="es-ES" dirty="0">
                <a:solidFill>
                  <a:srgbClr val="FF0000"/>
                </a:solidFill>
              </a:rPr>
              <a:t>X</a:t>
            </a:r>
          </a:p>
          <a:p>
            <a:r>
              <a:rPr lang="es-ES" dirty="0"/>
              <a:t>4ª Jornada de Paz</a:t>
            </a:r>
          </a:p>
          <a:p>
            <a:r>
              <a:rPr lang="es-ES" dirty="0"/>
              <a:t>Cuarta Jornada de Paz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A5D618-1928-CC14-B331-302E9553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6193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3B2FF2-2D29-0DEC-76D7-08A3F2B10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26943"/>
            <a:ext cx="10178322" cy="5352650"/>
          </a:xfrm>
        </p:spPr>
        <p:txBody>
          <a:bodyPr/>
          <a:lstStyle/>
          <a:p>
            <a:r>
              <a:rPr lang="es-ES" dirty="0"/>
              <a:t>Juzgado 2º de Instrucción en lo Penal</a:t>
            </a:r>
          </a:p>
          <a:p>
            <a:r>
              <a:rPr lang="es-ES" dirty="0"/>
              <a:t>Juzgado Onceavo de Instrucción en lo Penal   </a:t>
            </a:r>
            <a:r>
              <a:rPr lang="es-ES" dirty="0">
                <a:solidFill>
                  <a:srgbClr val="FF0000"/>
                </a:solidFill>
              </a:rPr>
              <a:t>X</a:t>
            </a:r>
          </a:p>
          <a:p>
            <a:r>
              <a:rPr lang="es-ES" dirty="0">
                <a:solidFill>
                  <a:schemeClr val="tx1"/>
                </a:solidFill>
              </a:rPr>
              <a:t>Décimo</a:t>
            </a:r>
          </a:p>
          <a:p>
            <a:r>
              <a:rPr lang="es-ES" dirty="0">
                <a:solidFill>
                  <a:schemeClr val="tx1"/>
                </a:solidFill>
              </a:rPr>
              <a:t>Vigésimo</a:t>
            </a:r>
          </a:p>
          <a:p>
            <a:r>
              <a:rPr lang="es-ES" dirty="0">
                <a:solidFill>
                  <a:schemeClr val="tx1"/>
                </a:solidFill>
              </a:rPr>
              <a:t>Trigésimo</a:t>
            </a:r>
          </a:p>
          <a:p>
            <a:r>
              <a:rPr lang="es-ES" dirty="0">
                <a:solidFill>
                  <a:schemeClr val="tx1"/>
                </a:solidFill>
              </a:rPr>
              <a:t>Cuadragésimo</a:t>
            </a:r>
          </a:p>
          <a:p>
            <a:r>
              <a:rPr lang="es-ES" dirty="0">
                <a:solidFill>
                  <a:schemeClr val="tx1"/>
                </a:solidFill>
              </a:rPr>
              <a:t>Quincuagésimo</a:t>
            </a:r>
          </a:p>
          <a:p>
            <a:r>
              <a:rPr lang="es-ES" dirty="0">
                <a:solidFill>
                  <a:schemeClr val="tx1"/>
                </a:solidFill>
              </a:rPr>
              <a:t>Sexagésimo</a:t>
            </a:r>
          </a:p>
          <a:p>
            <a:r>
              <a:rPr lang="es-ES" dirty="0">
                <a:solidFill>
                  <a:schemeClr val="tx1"/>
                </a:solidFill>
              </a:rPr>
              <a:t>Septuagésimo</a:t>
            </a:r>
          </a:p>
          <a:p>
            <a:r>
              <a:rPr lang="es-ES" dirty="0">
                <a:solidFill>
                  <a:schemeClr val="tx1"/>
                </a:solidFill>
              </a:rPr>
              <a:t>Octogésimo</a:t>
            </a:r>
          </a:p>
          <a:p>
            <a:r>
              <a:rPr lang="es-ES" dirty="0">
                <a:solidFill>
                  <a:schemeClr val="tx1"/>
                </a:solidFill>
              </a:rPr>
              <a:t>Nonagésimo</a:t>
            </a:r>
          </a:p>
          <a:p>
            <a:r>
              <a:rPr lang="es-ES" dirty="0">
                <a:solidFill>
                  <a:schemeClr val="tx1"/>
                </a:solidFill>
              </a:rPr>
              <a:t>Centésimo, ducentésimo, milésimo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D2E33A-19DA-1F0E-907D-F0443699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7747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9D7A7-4374-0263-553D-79D10F37C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conjunción y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BAF1B6-983F-7CB4-09AC-D4F56F4CB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norma dice: padre e hija</a:t>
            </a:r>
          </a:p>
          <a:p>
            <a:r>
              <a:rPr lang="es-ES" dirty="0"/>
              <a:t>Pero la norma igual dice: agua y hielo</a:t>
            </a:r>
          </a:p>
          <a:p>
            <a:r>
              <a:rPr lang="es-ES" dirty="0"/>
              <a:t>Diptongo y hiato </a:t>
            </a:r>
          </a:p>
          <a:p>
            <a:r>
              <a:rPr lang="es-ES" dirty="0"/>
              <a:t>Vitamina de zinc y hierro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933E5A0-BA91-C546-A754-0EBFEF39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24086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DB08E-2598-5CB2-6A03-65AAE062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Las formas por qué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E831E2-2256-4AFC-60E0-C39F6237B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Por qué: ¿Decime por qué?</a:t>
            </a:r>
          </a:p>
          <a:p>
            <a:r>
              <a:rPr lang="es-ES" dirty="0"/>
              <a:t>Porque: Porque yo soy el que manda</a:t>
            </a:r>
          </a:p>
          <a:p>
            <a:r>
              <a:rPr lang="es-ES" dirty="0"/>
              <a:t>Porqué: Este es el porqué / los porqués  (motivo)</a:t>
            </a:r>
          </a:p>
          <a:p>
            <a:r>
              <a:rPr lang="es-ES" dirty="0"/>
              <a:t>Por que: Brindemos por que el año 2027 sea próspero</a:t>
            </a:r>
          </a:p>
          <a:p>
            <a:r>
              <a:rPr lang="es-ES" dirty="0"/>
              <a:t>Por que: Se preocupa por que todo le salga bien</a:t>
            </a:r>
          </a:p>
          <a:p>
            <a:r>
              <a:rPr lang="es-ES" dirty="0"/>
              <a:t>Por que: Ruego por que te vaya bien</a:t>
            </a:r>
          </a:p>
          <a:p>
            <a:r>
              <a:rPr lang="es-ES" dirty="0"/>
              <a:t>Por que: Pido por que todo te salga bien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59E22-E70B-154A-FE47-2395189E1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55146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1BC14-47B9-9546-815F-2EFCF266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acortamientos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6A0B30-1450-7596-9A67-B214CCDC8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escriben en una sola palabra acortamientos de expresiones pluriverbales como:</a:t>
            </a:r>
          </a:p>
          <a:p>
            <a:r>
              <a:rPr lang="es-ES" dirty="0"/>
              <a:t>Fin de semana &gt; finde</a:t>
            </a:r>
          </a:p>
          <a:p>
            <a:r>
              <a:rPr lang="es-ES" dirty="0"/>
              <a:t>Por favor &gt; por fa</a:t>
            </a:r>
          </a:p>
          <a:p>
            <a:r>
              <a:rPr lang="es-ES" dirty="0"/>
              <a:t>Sin pagar &gt; simpa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649CBB-DB48-4EEC-EE82-58EA5610A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197591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6E579-13EE-C00E-AC7B-1E2C9851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Tilde en abreviaturas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EF305B-DD92-C950-50B0-A36EE7EF5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Las abreviaturas se atildan si contienen la letra que las lleva:</a:t>
            </a:r>
          </a:p>
          <a:p>
            <a:r>
              <a:rPr lang="es-ES" dirty="0"/>
              <a:t>Página &gt; pág. </a:t>
            </a:r>
          </a:p>
          <a:p>
            <a:r>
              <a:rPr lang="es-ES" dirty="0"/>
              <a:t>Artículo &gt; art. </a:t>
            </a:r>
          </a:p>
          <a:p>
            <a:r>
              <a:rPr lang="es-ES" dirty="0"/>
              <a:t>Miguel Ángel &gt; M. Á. </a:t>
            </a:r>
          </a:p>
          <a:p>
            <a:r>
              <a:rPr lang="es-ES" dirty="0"/>
              <a:t>Céntimo &gt; cént. </a:t>
            </a:r>
          </a:p>
          <a:p>
            <a:r>
              <a:rPr lang="es-ES" dirty="0"/>
              <a:t>Máximo &gt; máx.</a:t>
            </a:r>
          </a:p>
          <a:p>
            <a:r>
              <a:rPr lang="es-ES" dirty="0"/>
              <a:t>Mínimo &gt; mín. </a:t>
            </a:r>
          </a:p>
          <a:p>
            <a:r>
              <a:rPr lang="es-ES" dirty="0"/>
              <a:t>Avenida &gt; av. </a:t>
            </a:r>
          </a:p>
          <a:p>
            <a:r>
              <a:rPr lang="es-ES" dirty="0"/>
              <a:t>Excepto: área &gt; a   -   límite &gt; </a:t>
            </a:r>
            <a:r>
              <a:rPr lang="es-ES" dirty="0" err="1"/>
              <a:t>lim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08D065-B36D-8092-E618-13A3602F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62044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24213-35A5-5C08-6646-2154FAA0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Ortografía en nombre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836680-7DC3-1EF3-DADF-BDCF98BF0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Los nombres propios del español deben acentuarse como las demás palabras:</a:t>
            </a:r>
          </a:p>
          <a:p>
            <a:r>
              <a:rPr lang="es-ES" dirty="0"/>
              <a:t>Álvaro</a:t>
            </a:r>
          </a:p>
          <a:p>
            <a:r>
              <a:rPr lang="es-ES" dirty="0"/>
              <a:t>Rodríguez</a:t>
            </a:r>
          </a:p>
          <a:p>
            <a:r>
              <a:rPr lang="es-ES" dirty="0"/>
              <a:t>Anahí</a:t>
            </a:r>
          </a:p>
          <a:p>
            <a:r>
              <a:rPr lang="es-ES" dirty="0" err="1"/>
              <a:t>Égüez</a:t>
            </a:r>
            <a:endParaRPr lang="es-ES" dirty="0"/>
          </a:p>
          <a:p>
            <a:r>
              <a:rPr lang="es-ES" dirty="0"/>
              <a:t>Fernández</a:t>
            </a:r>
          </a:p>
          <a:p>
            <a:r>
              <a:rPr lang="es-ES" dirty="0"/>
              <a:t>Solo los nombres propios que se consideren españoles conservarán su acentuación:</a:t>
            </a:r>
          </a:p>
          <a:p>
            <a:r>
              <a:rPr lang="es-ES" dirty="0" err="1"/>
              <a:t>Íker</a:t>
            </a:r>
            <a:r>
              <a:rPr lang="es-ES" dirty="0"/>
              <a:t>, Cámara, </a:t>
            </a:r>
            <a:r>
              <a:rPr lang="es-ES" dirty="0" err="1"/>
              <a:t>Putaré</a:t>
            </a:r>
            <a:r>
              <a:rPr lang="es-ES" dirty="0"/>
              <a:t>, etc.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E9268D-2D91-D614-B9E2-643030F2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77442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63A88B-D6E7-1C93-EC3C-86EEA33A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interrogación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AEFEDD-9AE0-4F2B-EB46-C96179C2C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Es posible usar los signos para cerrar la oración entera o solo una parte de ella:</a:t>
            </a:r>
          </a:p>
          <a:p>
            <a:r>
              <a:rPr lang="es-ES" dirty="0"/>
              <a:t>¿Y vos qué tal estás?   -   Y vos, ¿qué tal estás?</a:t>
            </a:r>
          </a:p>
          <a:p>
            <a:r>
              <a:rPr lang="es-ES" dirty="0"/>
              <a:t>¿Esto es tuyo no?   -   Esto es tuyo, ¿no?</a:t>
            </a:r>
          </a:p>
          <a:p>
            <a:r>
              <a:rPr lang="es-ES" dirty="0"/>
              <a:t>¿Y ahora qué?   -   Y ahora, ¿qué?</a:t>
            </a:r>
          </a:p>
          <a:p>
            <a:endParaRPr lang="es-ES" dirty="0"/>
          </a:p>
          <a:p>
            <a:r>
              <a:rPr lang="es-ES" dirty="0"/>
              <a:t>En títulos o subtítulos, hasta en páginas web se puede prescindir de los signos</a:t>
            </a:r>
          </a:p>
          <a:p>
            <a:r>
              <a:rPr lang="es-ES" dirty="0"/>
              <a:t>Quiénes somo</a:t>
            </a:r>
          </a:p>
          <a:p>
            <a:r>
              <a:rPr lang="es-ES" dirty="0"/>
              <a:t>Qué es la ciencia, etc. 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D1EBC1-7520-F8BF-9997-EAC64878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35559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DEC12-32EE-6305-814F-4210AFE0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Unidades de medida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DD2E73-0C10-AB79-DE3C-958DE2ED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La norma internacional (y también la que recomienda la RAE) es clara:</a:t>
            </a:r>
          </a:p>
          <a:p>
            <a:r>
              <a:rPr lang="es-ES" dirty="0"/>
              <a:t>No llevan punto </a:t>
            </a:r>
            <a:r>
              <a:rPr lang="es-ES" dirty="0" err="1"/>
              <a:t>abreviativo</a:t>
            </a:r>
            <a:r>
              <a:rPr lang="es-ES" dirty="0"/>
              <a:t>:</a:t>
            </a:r>
          </a:p>
          <a:p>
            <a:r>
              <a:rPr lang="es-ES" dirty="0"/>
              <a:t>Metro &gt; m</a:t>
            </a:r>
          </a:p>
          <a:p>
            <a:r>
              <a:rPr lang="es-ES" dirty="0"/>
              <a:t>Kilo &gt; k</a:t>
            </a:r>
          </a:p>
          <a:p>
            <a:r>
              <a:rPr lang="es-ES" dirty="0"/>
              <a:t>Segundo &gt; </a:t>
            </a:r>
            <a:r>
              <a:rPr lang="es-ES" dirty="0" err="1"/>
              <a:t>seg</a:t>
            </a:r>
            <a:endParaRPr lang="es-ES" dirty="0"/>
          </a:p>
          <a:p>
            <a:r>
              <a:rPr lang="es-ES" dirty="0"/>
              <a:t>Litro &gt; L</a:t>
            </a:r>
          </a:p>
          <a:p>
            <a:r>
              <a:rPr lang="es-ES" dirty="0"/>
              <a:t>Centímetro &gt; cm</a:t>
            </a:r>
          </a:p>
          <a:p>
            <a:r>
              <a:rPr lang="es-ES" dirty="0"/>
              <a:t>Kilómetro &gt; km</a:t>
            </a:r>
          </a:p>
          <a:p>
            <a:r>
              <a:rPr lang="es-ES" dirty="0"/>
              <a:t>No suelen pluralizarse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A79A88-7313-358E-E418-BAF308CE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72262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FB853-AAAE-11AE-308D-0E5654A3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278961-8BB8-046C-D933-B6F5B547AC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Taller</a:t>
            </a:r>
            <a:br>
              <a:rPr lang="es-ES" dirty="0"/>
            </a:br>
            <a:r>
              <a:rPr lang="es-ES" dirty="0"/>
              <a:t>·3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DA1037-CCA8-A1BD-188F-F52D131EDE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Ortografía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88A944-DED3-0B6A-6F8B-C48F47EE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88281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4A422-D70D-04D4-2E0C-8A4BBE68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Palabras con similar 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4DF494-6DCD-3644-7310-2EAAE244A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septiembre – setiembre</a:t>
            </a:r>
          </a:p>
          <a:p>
            <a:r>
              <a:rPr lang="es-ES" dirty="0"/>
              <a:t> sicólogo – psicólogo</a:t>
            </a:r>
          </a:p>
          <a:p>
            <a:r>
              <a:rPr lang="es-ES" dirty="0"/>
              <a:t> murciélago – murciégalo</a:t>
            </a:r>
          </a:p>
          <a:p>
            <a:r>
              <a:rPr lang="es-ES" dirty="0"/>
              <a:t> cocodrilo – </a:t>
            </a:r>
            <a:r>
              <a:rPr lang="es-ES" dirty="0" err="1"/>
              <a:t>crocodilo</a:t>
            </a:r>
            <a:endParaRPr lang="es-ES" dirty="0"/>
          </a:p>
          <a:p>
            <a:r>
              <a:rPr lang="es-ES" dirty="0"/>
              <a:t> almóndiga – albóndiga</a:t>
            </a:r>
          </a:p>
          <a:p>
            <a:r>
              <a:rPr lang="es-ES" dirty="0"/>
              <a:t> toalla – toballa </a:t>
            </a:r>
          </a:p>
          <a:p>
            <a:r>
              <a:rPr lang="es-ES" dirty="0"/>
              <a:t> doctor – dotor</a:t>
            </a:r>
          </a:p>
          <a:p>
            <a:r>
              <a:rPr lang="es-ES" dirty="0"/>
              <a:t> trasparente – transparente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8594A0-DE39-2BD9-87AF-528CD057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91215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ABB601-0B0E-126C-A1CA-BF29545A0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Exclusión de dígrafos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EDA1BF-9298-FA21-F014-6B8BFD806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Se excluyen definitivamente del abecedario los signos </a:t>
            </a:r>
            <a:r>
              <a:rPr lang="es-ES" i="1" dirty="0"/>
              <a:t>ch</a:t>
            </a:r>
            <a:r>
              <a:rPr lang="es-ES" dirty="0"/>
              <a:t> y </a:t>
            </a:r>
            <a:r>
              <a:rPr lang="es-ES" i="1" dirty="0"/>
              <a:t>ll</a:t>
            </a:r>
            <a:r>
              <a:rPr lang="es-ES" dirty="0"/>
              <a:t>, ya que, en realidad, no son letras, sino dígrafos,</a:t>
            </a:r>
          </a:p>
          <a:p>
            <a:r>
              <a:rPr lang="es-ES" dirty="0"/>
              <a:t>El español se asimila con ello al resto de las lenguas de escritura alfabética, en las que solo se consideran letras del abecedario los signos simples,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F745F5-FDA7-6022-F546-0174B394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9866962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D6875-C036-86CA-BA9C-F5F5255B3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Nombre para cada letra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E08FD9A-C60F-D73B-4FEF-956988D21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443" y="1644656"/>
            <a:ext cx="10714860" cy="4390384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E8B25D-7FB3-B153-F4E2-3EA99F44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529110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093B5-0950-8F05-2728-9CA87E39A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Sustitución de la q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28709C-0F89-EAF1-0469-944CE22B8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palabras como quórum  &gt;  cuórum</a:t>
            </a:r>
          </a:p>
          <a:p>
            <a:r>
              <a:rPr lang="es-ES" dirty="0"/>
              <a:t>O en Qatar &gt; Catar</a:t>
            </a:r>
          </a:p>
          <a:p>
            <a:r>
              <a:rPr lang="es-ES" dirty="0"/>
              <a:t>O en Iraq  &gt;  Irak</a:t>
            </a:r>
          </a:p>
          <a:p>
            <a:r>
              <a:rPr lang="es-ES" dirty="0"/>
              <a:t>El uso de q en esos casos representa un uso ajeno al sistema ortográfico del español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A4A8C8F-B085-115A-90D5-C52DB8FB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42659329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F6EC9-DC65-D4E2-C993-4037A943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 va tilde en casos de diptongo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266D48D2-5D5E-B381-8670-F0D4A0866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7" y="1874517"/>
            <a:ext cx="10179073" cy="4221483"/>
          </a:xfrm>
          <a:prstGeom prst="rect">
            <a:avLst/>
          </a:prstGeo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5F7BCB1-44A0-A2C2-6242-D2EB8380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4021312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7E1DC-A117-2229-520C-4290D840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Eliminación de tilde en </a:t>
            </a:r>
            <a:r>
              <a:rPr lang="es-ES" dirty="0" err="1"/>
              <a:t>en</a:t>
            </a:r>
            <a:r>
              <a:rPr lang="es-ES" dirty="0"/>
              <a:t> los demostrativos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30B15-FE4A-0AFF-152B-AA8FDA785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858767"/>
          </a:xfrm>
        </p:spPr>
        <p:txBody>
          <a:bodyPr>
            <a:normAutofit fontScale="92500" lnSpcReduction="20000"/>
          </a:bodyPr>
          <a:lstStyle/>
          <a:p>
            <a:r>
              <a:rPr lang="es-ES" sz="2200" dirty="0"/>
              <a:t>Antes:</a:t>
            </a:r>
          </a:p>
          <a:p>
            <a:r>
              <a:rPr lang="es-ES" sz="2200" dirty="0"/>
              <a:t>Éste es mi amigo</a:t>
            </a:r>
          </a:p>
          <a:p>
            <a:r>
              <a:rPr lang="es-ES" sz="2200" dirty="0"/>
              <a:t>Ésos son unos animales</a:t>
            </a:r>
          </a:p>
          <a:p>
            <a:r>
              <a:rPr lang="es-ES" sz="2200" dirty="0"/>
              <a:t>Aquéllos quieren comer</a:t>
            </a:r>
          </a:p>
          <a:p>
            <a:r>
              <a:rPr lang="es-ES" sz="2200" dirty="0"/>
              <a:t>Aquél sabe mucho  -  Me lo dijo ésta</a:t>
            </a:r>
          </a:p>
          <a:p>
            <a:r>
              <a:rPr lang="es-ES" sz="2200" dirty="0"/>
              <a:t>Ahora: </a:t>
            </a:r>
          </a:p>
          <a:p>
            <a:r>
              <a:rPr lang="es-ES" sz="2200" dirty="0"/>
              <a:t>Este es mi amigo </a:t>
            </a:r>
          </a:p>
          <a:p>
            <a:r>
              <a:rPr lang="es-ES" sz="2200" dirty="0"/>
              <a:t>Esos son unos animales</a:t>
            </a:r>
          </a:p>
          <a:p>
            <a:r>
              <a:rPr lang="es-ES" sz="2200" dirty="0"/>
              <a:t>Aquellos quieren comer</a:t>
            </a:r>
          </a:p>
          <a:p>
            <a:r>
              <a:rPr lang="es-ES" sz="2200" dirty="0"/>
              <a:t>Aquel sabe mucho   -   Me lo dijo esta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913F62-8BA0-57E8-8B74-E255F088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8379094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68C91-A038-A857-DB15-FD42B654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Eliminación de tilde en solo</a:t>
            </a:r>
            <a:br>
              <a:rPr lang="es-ES" dirty="0"/>
            </a:br>
            <a:r>
              <a:rPr lang="es-ES" dirty="0"/>
              <a:t>solo - solo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1B2B2F-953B-786C-EF1E-B90AA3D4D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Antes:</a:t>
            </a:r>
          </a:p>
          <a:p>
            <a:r>
              <a:rPr lang="es-ES" dirty="0"/>
              <a:t>Lleva tilde solo cuando es adverbio (solamente):</a:t>
            </a:r>
          </a:p>
          <a:p>
            <a:r>
              <a:rPr lang="es-ES" dirty="0"/>
              <a:t>Yo sólo iré a comer</a:t>
            </a:r>
          </a:p>
          <a:p>
            <a:r>
              <a:rPr lang="es-ES" dirty="0"/>
              <a:t>Sólo vine a mirar</a:t>
            </a:r>
          </a:p>
          <a:p>
            <a:r>
              <a:rPr lang="es-ES" dirty="0"/>
              <a:t>Estoy sólo de paso</a:t>
            </a:r>
          </a:p>
          <a:p>
            <a:r>
              <a:rPr lang="es-ES" dirty="0"/>
              <a:t>Ahora:</a:t>
            </a:r>
          </a:p>
          <a:p>
            <a:r>
              <a:rPr lang="es-ES" dirty="0"/>
              <a:t>Yo solo iré a comer</a:t>
            </a:r>
          </a:p>
          <a:p>
            <a:r>
              <a:rPr lang="es-ES" dirty="0"/>
              <a:t>Solo vine a mirar</a:t>
            </a:r>
          </a:p>
          <a:p>
            <a:r>
              <a:rPr lang="es-ES" dirty="0"/>
              <a:t>Estoy solo de paso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685A0F-5CF4-8C70-3D6C-5BFAEA73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1350326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BEEB25-1E03-1961-BDA3-9440FA73D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Tilde en o disyuntiva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9AA533-3B6A-D528-56FC-BE15D82C1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 Hasta ahora se venía recomendando escribir con tilde la conjunción disyuntiva o cuando aparecía entre dos cifras, a fin de evitar que pudiera confundirse con el cero.</a:t>
            </a:r>
          </a:p>
          <a:p>
            <a:r>
              <a:rPr lang="es-ES" dirty="0"/>
              <a:t>Antes:</a:t>
            </a:r>
          </a:p>
          <a:p>
            <a:r>
              <a:rPr lang="es-ES" dirty="0"/>
              <a:t>Llevaré 3 </a:t>
            </a:r>
            <a:r>
              <a:rPr lang="es-ES" dirty="0" err="1"/>
              <a:t>ó</a:t>
            </a:r>
            <a:r>
              <a:rPr lang="es-ES" dirty="0"/>
              <a:t> 4</a:t>
            </a:r>
          </a:p>
          <a:p>
            <a:r>
              <a:rPr lang="es-ES" dirty="0"/>
              <a:t>Ahora</a:t>
            </a:r>
          </a:p>
          <a:p>
            <a:r>
              <a:rPr lang="es-ES" dirty="0"/>
              <a:t>Llevaré 3 o 4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DDBCDE-904D-92E9-7CE8-6FC16DBB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486512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D7A2F8-7305-0EC5-C8A8-D4AC3EF9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Latinismos y extranjerismos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5D4471-C7A1-F586-A260-3FAADC9A3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Me encanta el </a:t>
            </a:r>
            <a:r>
              <a:rPr lang="es-ES" i="1" u="sng" dirty="0"/>
              <a:t>ballet</a:t>
            </a:r>
            <a:r>
              <a:rPr lang="es-ES" dirty="0"/>
              <a:t> clásico / Me encanta el balé clásico.</a:t>
            </a:r>
          </a:p>
          <a:p>
            <a:r>
              <a:rPr lang="es-ES" dirty="0"/>
              <a:t>Juego al </a:t>
            </a:r>
            <a:r>
              <a:rPr lang="es-ES" i="1" u="sng" dirty="0"/>
              <a:t>paddle</a:t>
            </a:r>
            <a:r>
              <a:rPr lang="es-ES" dirty="0"/>
              <a:t> todos los domingos / Juego al pádel todos los domingos</a:t>
            </a:r>
          </a:p>
          <a:p>
            <a:r>
              <a:rPr lang="es-ES" dirty="0"/>
              <a:t>La reunión se suspendió por falta de </a:t>
            </a:r>
            <a:r>
              <a:rPr lang="es-ES" i="1" u="sng" dirty="0"/>
              <a:t>quorum</a:t>
            </a:r>
            <a:r>
              <a:rPr lang="es-ES" dirty="0"/>
              <a:t> / La reunión se suspendió por falta</a:t>
            </a:r>
          </a:p>
          <a:p>
            <a:r>
              <a:rPr lang="es-ES" dirty="0"/>
              <a:t>de cuórum.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FA68350-4660-AC90-2837-873B73E97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7955789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5EB60-87EB-8C2D-EAD4-C41FDDA7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Adaptaciones de ortografía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68189F-184F-AC33-E614-2F92136CF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i="1" dirty="0"/>
              <a:t>whisky</a:t>
            </a:r>
            <a:r>
              <a:rPr lang="es-ES" dirty="0"/>
              <a:t> &gt; esp. </a:t>
            </a:r>
            <a:r>
              <a:rPr lang="es-ES" i="1" dirty="0"/>
              <a:t>Wiski - güisqui</a:t>
            </a:r>
          </a:p>
          <a:p>
            <a:r>
              <a:rPr lang="es-ES" i="1" dirty="0"/>
              <a:t>camping</a:t>
            </a:r>
            <a:r>
              <a:rPr lang="es-ES" dirty="0"/>
              <a:t> &gt; </a:t>
            </a:r>
            <a:r>
              <a:rPr lang="es-ES" dirty="0" err="1"/>
              <a:t>esp.campin</a:t>
            </a:r>
            <a:endParaRPr lang="es-ES" i="1" dirty="0"/>
          </a:p>
          <a:p>
            <a:r>
              <a:rPr lang="es-ES" dirty="0"/>
              <a:t>ingl. </a:t>
            </a:r>
            <a:r>
              <a:rPr lang="es-ES" i="1" dirty="0" err="1"/>
              <a:t>by-pass</a:t>
            </a:r>
            <a:r>
              <a:rPr lang="es-ES" dirty="0"/>
              <a:t> &gt; esp. </a:t>
            </a:r>
            <a:r>
              <a:rPr lang="es-ES" i="1" dirty="0"/>
              <a:t>Baipás</a:t>
            </a:r>
          </a:p>
          <a:p>
            <a:r>
              <a:rPr lang="es-ES" dirty="0"/>
              <a:t>ingl. </a:t>
            </a:r>
            <a:r>
              <a:rPr lang="es-ES" i="1" dirty="0" err="1"/>
              <a:t>boycott</a:t>
            </a:r>
            <a:r>
              <a:rPr lang="es-ES" dirty="0"/>
              <a:t> &gt; esp. </a:t>
            </a:r>
            <a:r>
              <a:rPr lang="es-ES" i="1" dirty="0"/>
              <a:t>Boicot</a:t>
            </a:r>
          </a:p>
          <a:p>
            <a:r>
              <a:rPr lang="es-ES" dirty="0"/>
              <a:t>ingl. </a:t>
            </a:r>
            <a:r>
              <a:rPr lang="es-ES" i="1" dirty="0"/>
              <a:t>blue jeans</a:t>
            </a:r>
            <a:r>
              <a:rPr lang="es-ES" dirty="0"/>
              <a:t> &gt; esp. </a:t>
            </a:r>
            <a:r>
              <a:rPr lang="es-ES" i="1" dirty="0"/>
              <a:t>Bluyín</a:t>
            </a:r>
          </a:p>
          <a:p>
            <a:r>
              <a:rPr lang="es-ES" dirty="0"/>
              <a:t>fr. </a:t>
            </a:r>
            <a:r>
              <a:rPr lang="es-ES" i="1" dirty="0"/>
              <a:t>boulevard</a:t>
            </a:r>
            <a:r>
              <a:rPr lang="es-ES" dirty="0"/>
              <a:t> &gt; esp. </a:t>
            </a:r>
            <a:r>
              <a:rPr lang="es-ES" i="1" dirty="0"/>
              <a:t>Bulevar</a:t>
            </a:r>
          </a:p>
          <a:p>
            <a:r>
              <a:rPr lang="es-ES" dirty="0" err="1"/>
              <a:t>it</a:t>
            </a:r>
            <a:r>
              <a:rPr lang="es-ES" dirty="0"/>
              <a:t>. </a:t>
            </a:r>
            <a:r>
              <a:rPr lang="es-ES" i="1" dirty="0"/>
              <a:t>cappuccino</a:t>
            </a:r>
            <a:r>
              <a:rPr lang="es-ES" dirty="0"/>
              <a:t> &gt; esp. </a:t>
            </a:r>
            <a:r>
              <a:rPr lang="es-ES" i="1" dirty="0"/>
              <a:t>Capuchino</a:t>
            </a:r>
          </a:p>
          <a:p>
            <a:r>
              <a:rPr lang="es-ES" dirty="0"/>
              <a:t>fr. </a:t>
            </a:r>
            <a:r>
              <a:rPr lang="es-ES" i="1" dirty="0"/>
              <a:t>champagne</a:t>
            </a:r>
            <a:r>
              <a:rPr lang="es-ES" dirty="0"/>
              <a:t> &gt; esp. </a:t>
            </a:r>
            <a:r>
              <a:rPr lang="es-ES" i="1" dirty="0"/>
              <a:t>Champán</a:t>
            </a:r>
          </a:p>
          <a:p>
            <a:r>
              <a:rPr lang="es-ES" dirty="0"/>
              <a:t>ingl. </a:t>
            </a:r>
            <a:r>
              <a:rPr lang="es-ES" i="1" dirty="0"/>
              <a:t>cricket</a:t>
            </a:r>
            <a:r>
              <a:rPr lang="es-ES" dirty="0"/>
              <a:t> &gt; esp. </a:t>
            </a:r>
            <a:r>
              <a:rPr lang="es-ES" i="1" dirty="0"/>
              <a:t>críquet</a:t>
            </a:r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E96F58-ECA1-7ED7-D9CD-548435BE6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1638235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24B08C-F91D-8589-FE3B-009BA2DEB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19329"/>
            <a:ext cx="10178322" cy="5160264"/>
          </a:xfrm>
        </p:spPr>
        <p:txBody>
          <a:bodyPr>
            <a:normAutofit/>
          </a:bodyPr>
          <a:lstStyle/>
          <a:p>
            <a:r>
              <a:rPr lang="es-ES" dirty="0"/>
              <a:t>ingl. </a:t>
            </a:r>
            <a:r>
              <a:rPr lang="es-ES" i="1" dirty="0"/>
              <a:t>crawl</a:t>
            </a:r>
            <a:r>
              <a:rPr lang="es-ES" dirty="0"/>
              <a:t> &gt; esp. </a:t>
            </a:r>
            <a:r>
              <a:rPr lang="es-ES" i="1" dirty="0"/>
              <a:t>Crol</a:t>
            </a:r>
          </a:p>
          <a:p>
            <a:r>
              <a:rPr lang="es-ES" dirty="0"/>
              <a:t>fr. </a:t>
            </a:r>
            <a:r>
              <a:rPr lang="es-ES" i="1" dirty="0"/>
              <a:t>croissant</a:t>
            </a:r>
            <a:r>
              <a:rPr lang="es-ES" dirty="0"/>
              <a:t> &gt; esp. </a:t>
            </a:r>
            <a:r>
              <a:rPr lang="es-ES" i="1" dirty="0"/>
              <a:t>Cruasán</a:t>
            </a:r>
          </a:p>
          <a:p>
            <a:r>
              <a:rPr lang="es-ES" dirty="0"/>
              <a:t>ingl. </a:t>
            </a:r>
            <a:r>
              <a:rPr lang="es-ES" i="1" dirty="0"/>
              <a:t>scooter</a:t>
            </a:r>
            <a:r>
              <a:rPr lang="es-ES" dirty="0"/>
              <a:t> &gt; esp. </a:t>
            </a:r>
            <a:r>
              <a:rPr lang="es-ES" i="1" dirty="0"/>
              <a:t>Escúter</a:t>
            </a:r>
          </a:p>
          <a:p>
            <a:r>
              <a:rPr lang="es-ES" dirty="0"/>
              <a:t>polaco </a:t>
            </a:r>
            <a:r>
              <a:rPr lang="es-ES" i="1" dirty="0" err="1"/>
              <a:t>złoty</a:t>
            </a:r>
            <a:r>
              <a:rPr lang="es-ES" dirty="0"/>
              <a:t> &gt; esp. </a:t>
            </a:r>
            <a:r>
              <a:rPr lang="es-ES" i="1" dirty="0"/>
              <a:t>Esloti</a:t>
            </a:r>
          </a:p>
          <a:p>
            <a:r>
              <a:rPr lang="es-ES" dirty="0" err="1"/>
              <a:t>it</a:t>
            </a:r>
            <a:r>
              <a:rPr lang="es-ES" dirty="0"/>
              <a:t>. </a:t>
            </a:r>
            <a:r>
              <a:rPr lang="es-ES" i="1" dirty="0"/>
              <a:t>spaghetti</a:t>
            </a:r>
            <a:r>
              <a:rPr lang="es-ES" dirty="0"/>
              <a:t> &gt; esp. </a:t>
            </a:r>
            <a:r>
              <a:rPr lang="es-ES" i="1" dirty="0"/>
              <a:t>Espagueti</a:t>
            </a:r>
          </a:p>
          <a:p>
            <a:r>
              <a:rPr lang="es-ES" dirty="0"/>
              <a:t>ingl. </a:t>
            </a:r>
            <a:r>
              <a:rPr lang="es-ES" i="1" dirty="0" err="1"/>
              <a:t>gangster</a:t>
            </a:r>
            <a:r>
              <a:rPr lang="es-ES" dirty="0"/>
              <a:t> &gt; esp. </a:t>
            </a:r>
            <a:r>
              <a:rPr lang="es-ES" i="1" dirty="0"/>
              <a:t>Gánster</a:t>
            </a:r>
          </a:p>
          <a:p>
            <a:r>
              <a:rPr lang="es-ES" dirty="0"/>
              <a:t>ingl. </a:t>
            </a:r>
            <a:r>
              <a:rPr lang="es-ES" i="1" dirty="0" err="1"/>
              <a:t>groggy</a:t>
            </a:r>
            <a:r>
              <a:rPr lang="es-ES" dirty="0"/>
              <a:t> &gt; esp. </a:t>
            </a:r>
            <a:r>
              <a:rPr lang="es-ES" i="1" dirty="0"/>
              <a:t>Grogui</a:t>
            </a:r>
          </a:p>
          <a:p>
            <a:r>
              <a:rPr lang="es-ES" dirty="0" err="1"/>
              <a:t>it</a:t>
            </a:r>
            <a:r>
              <a:rPr lang="es-ES" dirty="0"/>
              <a:t>. </a:t>
            </a:r>
            <a:r>
              <a:rPr lang="es-ES" i="1" dirty="0" err="1"/>
              <a:t>ghetto</a:t>
            </a:r>
            <a:r>
              <a:rPr lang="es-ES" dirty="0"/>
              <a:t> &gt; esp. </a:t>
            </a:r>
            <a:r>
              <a:rPr lang="es-ES" i="1" dirty="0"/>
              <a:t>Gueto</a:t>
            </a:r>
          </a:p>
          <a:p>
            <a:r>
              <a:rPr lang="es-ES" dirty="0"/>
              <a:t>ingl. </a:t>
            </a:r>
            <a:r>
              <a:rPr lang="es-ES" i="1" dirty="0"/>
              <a:t>home run</a:t>
            </a:r>
            <a:r>
              <a:rPr lang="es-ES" dirty="0"/>
              <a:t> &gt; esp. </a:t>
            </a:r>
            <a:r>
              <a:rPr lang="es-ES" i="1" dirty="0"/>
              <a:t>Jonrón</a:t>
            </a:r>
          </a:p>
          <a:p>
            <a:r>
              <a:rPr lang="es-ES" dirty="0"/>
              <a:t>fr. </a:t>
            </a:r>
            <a:r>
              <a:rPr lang="es-ES" i="1" dirty="0"/>
              <a:t>luthier</a:t>
            </a:r>
            <a:r>
              <a:rPr lang="es-ES" dirty="0"/>
              <a:t> &gt; esp. </a:t>
            </a:r>
            <a:r>
              <a:rPr lang="es-ES" i="1" dirty="0"/>
              <a:t>Lutier</a:t>
            </a:r>
          </a:p>
          <a:p>
            <a:r>
              <a:rPr lang="es-ES" dirty="0"/>
              <a:t>ingl. </a:t>
            </a:r>
            <a:r>
              <a:rPr lang="es-ES" i="1" dirty="0"/>
              <a:t>meeting</a:t>
            </a:r>
            <a:r>
              <a:rPr lang="es-ES" dirty="0"/>
              <a:t> &gt; esp. </a:t>
            </a:r>
            <a:r>
              <a:rPr lang="es-ES" i="1" dirty="0"/>
              <a:t>Mitin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BBE3A3-F3FB-8EF9-18B2-0491E6BB8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02426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D90E2-D0DB-4D78-F7A4-B8EB553E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Terminados en -mente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3E8BDE-41B8-8A0B-BB7B-253BFC6D8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Solo conserva la tilde si el adjetivo la tiene: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rápida → rápidamente.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fácil → fácilmente.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hábilmente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periódicamente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pe – rio – di – ca – </a:t>
            </a:r>
            <a:r>
              <a:rPr lang="es-ES" altLang="es-ES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men</a:t>
            </a: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 – te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biológicamente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claro → claramente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sutilmente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s-ES" altLang="es-ES" sz="2000" dirty="0">
                <a:solidFill>
                  <a:schemeClr val="tx1"/>
                </a:solidFill>
                <a:latin typeface="Arial" panose="020B0604020202020204" pitchFamily="34" charset="0"/>
              </a:rPr>
              <a:t>tenazmente </a:t>
            </a:r>
            <a:endParaRPr lang="es-ES" altLang="es-ES" sz="2000" dirty="0">
              <a:latin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43D102F-FA97-40A3-80FB-C4E850C79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20212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A25313-4ED4-5BD9-CE41-2B3306895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07137"/>
            <a:ext cx="10178322" cy="5172456"/>
          </a:xfrm>
        </p:spPr>
        <p:txBody>
          <a:bodyPr/>
          <a:lstStyle/>
          <a:p>
            <a:r>
              <a:rPr lang="es-ES" dirty="0"/>
              <a:t>ingl. </a:t>
            </a:r>
            <a:r>
              <a:rPr lang="es-ES" i="1" dirty="0" err="1"/>
              <a:t>overall</a:t>
            </a:r>
            <a:r>
              <a:rPr lang="es-ES" dirty="0"/>
              <a:t> &gt; esp. </a:t>
            </a:r>
            <a:r>
              <a:rPr lang="es-ES" i="1" dirty="0"/>
              <a:t>Overol</a:t>
            </a:r>
          </a:p>
          <a:p>
            <a:r>
              <a:rPr lang="es-ES" dirty="0"/>
              <a:t>ingl. </a:t>
            </a:r>
            <a:r>
              <a:rPr lang="es-ES" i="1" dirty="0"/>
              <a:t>paddle</a:t>
            </a:r>
            <a:r>
              <a:rPr lang="es-ES" dirty="0"/>
              <a:t> &gt; esp. </a:t>
            </a:r>
            <a:r>
              <a:rPr lang="es-ES" i="1" dirty="0"/>
              <a:t>Pádel</a:t>
            </a:r>
          </a:p>
          <a:p>
            <a:r>
              <a:rPr lang="es-ES" dirty="0"/>
              <a:t>fr. </a:t>
            </a:r>
            <a:r>
              <a:rPr lang="es-ES" i="1" dirty="0" err="1"/>
              <a:t>passe-partout</a:t>
            </a:r>
            <a:r>
              <a:rPr lang="es-ES" dirty="0"/>
              <a:t> &gt; esp. </a:t>
            </a:r>
            <a:r>
              <a:rPr lang="es-ES" i="1" dirty="0"/>
              <a:t>Paspartú</a:t>
            </a:r>
          </a:p>
          <a:p>
            <a:r>
              <a:rPr lang="es-ES" dirty="0"/>
              <a:t>ingl. </a:t>
            </a:r>
            <a:r>
              <a:rPr lang="es-ES" i="1" dirty="0"/>
              <a:t>sequoia</a:t>
            </a:r>
            <a:r>
              <a:rPr lang="es-ES" dirty="0"/>
              <a:t> &gt; esp. </a:t>
            </a:r>
            <a:r>
              <a:rPr lang="es-ES" i="1" dirty="0"/>
              <a:t>Secuoya</a:t>
            </a:r>
          </a:p>
          <a:p>
            <a:r>
              <a:rPr lang="es-ES" dirty="0"/>
              <a:t>fr. </a:t>
            </a:r>
            <a:r>
              <a:rPr lang="es-ES" i="1" dirty="0" err="1"/>
              <a:t>yogourt</a:t>
            </a:r>
            <a:r>
              <a:rPr lang="es-ES" dirty="0"/>
              <a:t> &gt; esp. </a:t>
            </a:r>
            <a:r>
              <a:rPr lang="es-ES" i="1" dirty="0"/>
              <a:t>Yogur</a:t>
            </a:r>
          </a:p>
          <a:p>
            <a:r>
              <a:rPr lang="es-ES" i="1" dirty="0"/>
              <a:t>Piercing &gt; pirsin</a:t>
            </a:r>
          </a:p>
          <a:p>
            <a:r>
              <a:rPr lang="es-ES" i="1" dirty="0"/>
              <a:t>Marketing &gt; márquetin 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B7B66D-7FDA-F655-A606-133646082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36645811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C5CA7-334F-5CBF-9FF7-7895F25B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Adaptaciones 2023 - 2024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CCDC7B-59F1-F63F-C7CA-F13EE0B53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>
                <a:solidFill>
                  <a:schemeClr val="tx1"/>
                </a:solidFill>
              </a:rPr>
              <a:t>Perreo</a:t>
            </a:r>
          </a:p>
          <a:p>
            <a:r>
              <a:rPr lang="es-ES" dirty="0" err="1">
                <a:solidFill>
                  <a:schemeClr val="tx1"/>
                </a:solidFill>
              </a:rPr>
              <a:t>Videoarbitraje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Barista</a:t>
            </a:r>
          </a:p>
          <a:p>
            <a:r>
              <a:rPr lang="es-ES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Frapé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Espóiler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 err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Curlin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Capoeira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Esnórquel</a:t>
            </a:r>
          </a:p>
          <a:p>
            <a:r>
              <a:rPr lang="es-ES" dirty="0" err="1">
                <a:solidFill>
                  <a:schemeClr val="tx1"/>
                </a:solidFill>
              </a:rPr>
              <a:t>Ovnilogía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/>
          </a:p>
          <a:p>
            <a:endParaRPr lang="es-ES" b="1" dirty="0"/>
          </a:p>
          <a:p>
            <a:endParaRPr lang="es-ES" b="1" dirty="0"/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96DBD7-CCF0-3092-F747-C20D7FE9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17011153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3ED5769-1198-B901-7741-AAFA2E9E1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538" y="1094173"/>
            <a:ext cx="2796413" cy="4258174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259536-F41F-EA05-063C-B7D4E1AB6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B9C14E-B1A0-2A92-945B-7AD423971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139" y="1013460"/>
            <a:ext cx="2820939" cy="44196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ED63DBE-545D-9047-1959-F7E7D6618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5" y="905315"/>
            <a:ext cx="31337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1200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33472-8D11-933A-9CA1-C8266C1D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A7A2270-774C-975C-F4B2-893852547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1277348"/>
            <a:ext cx="3197601" cy="4566176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F03078-4452-CEF5-9D7E-455B7772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7FBE5B-5E7E-E35E-31BC-1E8D7358F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718" y="1277348"/>
            <a:ext cx="3285806" cy="47226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998BD4-B3AB-1CA0-4C87-8BF23AD7D2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516" y="1277348"/>
            <a:ext cx="3285806" cy="46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97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43CE7D9-3469-2485-8727-BD6162D54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2" y="203884"/>
            <a:ext cx="6327648" cy="6171795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D9F048-CE11-EA7D-BE7D-C03BC7CB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418518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FF718-7B95-6388-28E2-2EBCDF74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Signos de puntuación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FA32253-849D-1D85-F507-FC4DEC2106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1678" y="1897585"/>
            <a:ext cx="5550430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Vamos a comer niños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/ </a:t>
            </a: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Vamos a comer, niños</a:t>
            </a: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Mi hermano compró autos; el de Juan, flotas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Hola, Claudia // Te amo</a:t>
            </a: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, Santa Cruz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Dos puntos</a:t>
            </a: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Cartas y correos: mayúscula tras dos puntos.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Estimado señor: </a:t>
            </a:r>
            <a:b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escribo...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Listas: minúscula tras dos puntos.</a:t>
            </a:r>
            <a:b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s-ES" altLang="es-E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Ej.: </a:t>
            </a:r>
            <a:r>
              <a:rPr kumimoji="0" lang="es-ES" altLang="es-ES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Necesito: pan, leche, queso.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ES" altLang="es-E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D33681-D2C5-1671-4045-83A9E752C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12982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0377C-9E69-DDFD-0947-63994797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44BBE2-5990-206D-7201-66F82223A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ES" altLang="es-ES" b="1" dirty="0">
                <a:solidFill>
                  <a:schemeClr val="tx1"/>
                </a:solidFill>
                <a:latin typeface="Arial" panose="020B0604020202020204" pitchFamily="34" charset="0"/>
              </a:rPr>
              <a:t>Punto y coma (;)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Para separar elementos complejos en una enumeración.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ES" altLang="es-ES" dirty="0">
                <a:solidFill>
                  <a:schemeClr val="tx1"/>
                </a:solidFill>
                <a:latin typeface="Arial" panose="020B0604020202020204" pitchFamily="34" charset="0"/>
              </a:rPr>
              <a:t>Ej.: </a:t>
            </a:r>
            <a:r>
              <a:rPr lang="es-ES" altLang="es-ES" i="1" dirty="0">
                <a:solidFill>
                  <a:schemeClr val="tx1"/>
                </a:solidFill>
                <a:latin typeface="Arial" panose="020B0604020202020204" pitchFamily="34" charset="0"/>
              </a:rPr>
              <a:t>Invité a Juan, a Marta, a Luis y a Sergio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ES" altLang="es-ES" i="1" dirty="0">
                <a:solidFill>
                  <a:schemeClr val="tx1"/>
                </a:solidFill>
                <a:latin typeface="Arial" panose="020B0604020202020204" pitchFamily="34" charset="0"/>
              </a:rPr>
              <a:t>Invité a Juan, mi primo; a Marta, mi hermana; a Luis, mi sobrino, y a Sergio, mi cuñado.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es-ES" altLang="es-ES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ES" altLang="es-ES" i="1" dirty="0">
                <a:solidFill>
                  <a:schemeClr val="tx1"/>
                </a:solidFill>
                <a:latin typeface="Arial" panose="020B0604020202020204" pitchFamily="34" charset="0"/>
              </a:rPr>
              <a:t>Hoy jugarán la final José, Pedro, Jesús, Matías, Lucas y Judas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r>
              <a:rPr lang="es-ES" altLang="es-ES" i="1" dirty="0">
                <a:solidFill>
                  <a:schemeClr val="tx1"/>
                </a:solidFill>
                <a:latin typeface="Arial" panose="020B0604020202020204" pitchFamily="34" charset="0"/>
              </a:rPr>
              <a:t>Hoy jugarán la final José, el beniano; Pedro, el español; Jesús, el chileno; Matías, el pandino; Lucas, el tarijeño, y Judas, el polaco.</a:t>
            </a: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25DDD3-937D-94E2-B3D9-6BA7CD35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12912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A67CA-7D6C-45DB-EAF6-7DD614F3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Concurrencia de signos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32501B-AA2C-9BBE-BD17-D50B7408B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Admiración e interrogación:</a:t>
            </a:r>
          </a:p>
          <a:p>
            <a:r>
              <a:rPr lang="es-ES" dirty="0"/>
              <a:t>¡Hola! ¿Qué </a:t>
            </a:r>
            <a:r>
              <a:rPr lang="es-ES" dirty="0" err="1"/>
              <a:t>hacés</a:t>
            </a:r>
            <a:r>
              <a:rPr lang="es-ES" dirty="0"/>
              <a:t>?</a:t>
            </a:r>
          </a:p>
          <a:p>
            <a:r>
              <a:rPr lang="es-ES" dirty="0"/>
              <a:t>¡Hola!, ¿qué </a:t>
            </a:r>
            <a:r>
              <a:rPr lang="es-ES" dirty="0" err="1"/>
              <a:t>hacés</a:t>
            </a:r>
            <a:r>
              <a:rPr lang="es-ES" dirty="0"/>
              <a:t>?</a:t>
            </a:r>
          </a:p>
          <a:p>
            <a:endParaRPr lang="es-ES" dirty="0"/>
          </a:p>
          <a:p>
            <a:r>
              <a:rPr lang="es-ES" dirty="0"/>
              <a:t>Punto aparte o final:</a:t>
            </a:r>
          </a:p>
          <a:p>
            <a:r>
              <a:rPr lang="es-ES" dirty="0"/>
              <a:t>Este día es importante para la situación del país. Estamos pasando por etapas de desarrollo y es bueno estar informados. ¿Estás de acuerdo?</a:t>
            </a:r>
          </a:p>
          <a:p>
            <a:endParaRPr lang="es-ES" dirty="0"/>
          </a:p>
          <a:p>
            <a:r>
              <a:rPr lang="es-ES" dirty="0"/>
              <a:t>Interrogación – admiración:</a:t>
            </a:r>
          </a:p>
          <a:p>
            <a:r>
              <a:rPr lang="es-ES" dirty="0"/>
              <a:t>¿¡Cómo lo hiciste!? - ¡¿De verdad?!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67B637-6F3B-ECCE-63EA-FB46F4B1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108613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016EF0-3658-B061-455B-7A4F34206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867905"/>
            <a:ext cx="10178322" cy="5011687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Puntos suspensivos</a:t>
            </a:r>
            <a:r>
              <a:rPr lang="es-ES" dirty="0"/>
              <a:t>:</a:t>
            </a:r>
          </a:p>
          <a:p>
            <a:r>
              <a:rPr lang="es-ES" dirty="0"/>
              <a:t>¿Y si mejor…? </a:t>
            </a:r>
          </a:p>
          <a:p>
            <a:r>
              <a:rPr lang="es-ES" dirty="0"/>
              <a:t>Este día quiero ir a…   (solo tres y únicamente tres)</a:t>
            </a:r>
          </a:p>
          <a:p>
            <a:endParaRPr lang="es-ES" dirty="0"/>
          </a:p>
          <a:p>
            <a:r>
              <a:rPr lang="es-ES" b="1" dirty="0"/>
              <a:t>En letras repetidas</a:t>
            </a:r>
            <a:r>
              <a:rPr lang="es-ES" dirty="0"/>
              <a:t>:</a:t>
            </a:r>
          </a:p>
          <a:p>
            <a:r>
              <a:rPr lang="es-ES" dirty="0" err="1"/>
              <a:t>Gooooollllll</a:t>
            </a:r>
            <a:r>
              <a:rPr lang="es-ES" dirty="0"/>
              <a:t>  &gt;  ¡Gol!</a:t>
            </a:r>
          </a:p>
          <a:p>
            <a:r>
              <a:rPr lang="es-ES" dirty="0"/>
              <a:t>¡</a:t>
            </a:r>
            <a:r>
              <a:rPr lang="es-ES" dirty="0" err="1"/>
              <a:t>Gooooooool</a:t>
            </a:r>
            <a:r>
              <a:rPr lang="es-ES" dirty="0"/>
              <a:t>!</a:t>
            </a:r>
          </a:p>
          <a:p>
            <a:r>
              <a:rPr lang="es-ES" dirty="0"/>
              <a:t>¡</a:t>
            </a:r>
            <a:r>
              <a:rPr lang="es-ES" dirty="0" err="1"/>
              <a:t>Golllllllllllllllllllll</a:t>
            </a:r>
            <a:r>
              <a:rPr lang="es-ES" dirty="0"/>
              <a:t>!</a:t>
            </a:r>
          </a:p>
          <a:p>
            <a:endParaRPr lang="es-ES" dirty="0"/>
          </a:p>
          <a:p>
            <a:r>
              <a:rPr lang="es-ES" b="1" dirty="0"/>
              <a:t>Con tildes</a:t>
            </a:r>
            <a:r>
              <a:rPr lang="es-ES" dirty="0"/>
              <a:t>:</a:t>
            </a:r>
          </a:p>
          <a:p>
            <a:r>
              <a:rPr lang="es-ES" dirty="0"/>
              <a:t>¿Qué??????????    X</a:t>
            </a:r>
          </a:p>
          <a:p>
            <a:r>
              <a:rPr lang="es-ES" dirty="0"/>
              <a:t>¿</a:t>
            </a:r>
            <a:r>
              <a:rPr lang="es-ES" dirty="0" err="1"/>
              <a:t>Quééééééé</a:t>
            </a:r>
            <a:r>
              <a:rPr lang="es-ES" dirty="0"/>
              <a:t>?</a:t>
            </a:r>
          </a:p>
          <a:p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7CFD6E-334B-C901-D222-298C2A08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elprofemario.com</a:t>
            </a:r>
          </a:p>
        </p:txBody>
      </p:sp>
    </p:spTree>
    <p:extLst>
      <p:ext uri="{BB962C8B-B14F-4D97-AF65-F5344CB8AC3E}">
        <p14:creationId xmlns:p14="http://schemas.microsoft.com/office/powerpoint/2010/main" val="11257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825</TotalTime>
  <Words>2599</Words>
  <Application>Microsoft Office PowerPoint</Application>
  <PresentationFormat>Panorámica</PresentationFormat>
  <Paragraphs>478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59" baseType="lpstr">
      <vt:lpstr>Arial</vt:lpstr>
      <vt:lpstr>Calibri</vt:lpstr>
      <vt:lpstr>Gill Sans MT</vt:lpstr>
      <vt:lpstr>Impact</vt:lpstr>
      <vt:lpstr>Distintivo</vt:lpstr>
      <vt:lpstr>Taller ·1</vt:lpstr>
      <vt:lpstr>Principios generales</vt:lpstr>
      <vt:lpstr>Palabras biacentuales</vt:lpstr>
      <vt:lpstr>Palabras con similar grafía</vt:lpstr>
      <vt:lpstr>Terminados en -mente</vt:lpstr>
      <vt:lpstr>Signos de puntuación</vt:lpstr>
      <vt:lpstr>Presentación de PowerPoint</vt:lpstr>
      <vt:lpstr>Concurrencia de signos</vt:lpstr>
      <vt:lpstr>Presentación de PowerPoint</vt:lpstr>
      <vt:lpstr>Reglas de forma</vt:lpstr>
      <vt:lpstr>Reglas de forma</vt:lpstr>
      <vt:lpstr>Mayúsculas</vt:lpstr>
      <vt:lpstr>prefijos</vt:lpstr>
      <vt:lpstr>Presentación de PowerPoint</vt:lpstr>
      <vt:lpstr>Siglas y acrónimos</vt:lpstr>
      <vt:lpstr>Mayúsculas de estilo</vt:lpstr>
      <vt:lpstr>monosílabos</vt:lpstr>
      <vt:lpstr>Ortografía fácil</vt:lpstr>
      <vt:lpstr>Apóstrofe *   (  ‘  )</vt:lpstr>
      <vt:lpstr>Ortografía de forma</vt:lpstr>
      <vt:lpstr>Palabras que no tienen plurales</vt:lpstr>
      <vt:lpstr>superlativos</vt:lpstr>
      <vt:lpstr>Voseo</vt:lpstr>
      <vt:lpstr>Onomatopeyas</vt:lpstr>
      <vt:lpstr>Taller ·2</vt:lpstr>
      <vt:lpstr>Excepciones de norma</vt:lpstr>
      <vt:lpstr>Presentación de PowerPoint</vt:lpstr>
      <vt:lpstr>Presentación de PowerPoint</vt:lpstr>
      <vt:lpstr>Nombres propios</vt:lpstr>
      <vt:lpstr>Los ordinales</vt:lpstr>
      <vt:lpstr>Presentación de PowerPoint</vt:lpstr>
      <vt:lpstr>La conjunción y</vt:lpstr>
      <vt:lpstr>Las formas por qué</vt:lpstr>
      <vt:lpstr>acortamientos</vt:lpstr>
      <vt:lpstr>Tilde en abreviaturas</vt:lpstr>
      <vt:lpstr>Ortografía en nombre</vt:lpstr>
      <vt:lpstr>interrogación</vt:lpstr>
      <vt:lpstr>Unidades de medida</vt:lpstr>
      <vt:lpstr>Taller ·3</vt:lpstr>
      <vt:lpstr>Exclusión de dígrafos</vt:lpstr>
      <vt:lpstr>Nombre para cada letra</vt:lpstr>
      <vt:lpstr>Sustitución de la q</vt:lpstr>
      <vt:lpstr>No va tilde en casos de diptongo</vt:lpstr>
      <vt:lpstr>Eliminación de tilde en en los demostrativos</vt:lpstr>
      <vt:lpstr>Eliminación de tilde en solo solo - solo</vt:lpstr>
      <vt:lpstr>Tilde en o disyuntiva</vt:lpstr>
      <vt:lpstr>Latinismos y extranjerismos</vt:lpstr>
      <vt:lpstr>Adaptaciones de ortografía</vt:lpstr>
      <vt:lpstr>Presentación de PowerPoint</vt:lpstr>
      <vt:lpstr>Presentación de PowerPoint</vt:lpstr>
      <vt:lpstr>Adaptaciones 2023 - 2024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®</dc:creator>
  <cp:lastModifiedBy>Mario ®</cp:lastModifiedBy>
  <cp:revision>56</cp:revision>
  <dcterms:created xsi:type="dcterms:W3CDTF">2025-09-12T01:45:32Z</dcterms:created>
  <dcterms:modified xsi:type="dcterms:W3CDTF">2025-09-17T20:58:48Z</dcterms:modified>
</cp:coreProperties>
</file>